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1"/>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69" r:id="rId16"/>
    <p:sldId id="272" r:id="rId17"/>
    <p:sldId id="273" r:id="rId18"/>
    <p:sldId id="276" r:id="rId19"/>
    <p:sldId id="274" r:id="rId20"/>
    <p:sldId id="277" r:id="rId21"/>
    <p:sldId id="280" r:id="rId22"/>
    <p:sldId id="278" r:id="rId23"/>
    <p:sldId id="281" r:id="rId24"/>
    <p:sldId id="282" r:id="rId25"/>
    <p:sldId id="284" r:id="rId26"/>
    <p:sldId id="285" r:id="rId27"/>
    <p:sldId id="286" r:id="rId28"/>
    <p:sldId id="287" r:id="rId29"/>
    <p:sldId id="288" r:id="rId30"/>
    <p:sldId id="289" r:id="rId31"/>
    <p:sldId id="290" r:id="rId32"/>
    <p:sldId id="291" r:id="rId33"/>
    <p:sldId id="275" r:id="rId34"/>
    <p:sldId id="279" r:id="rId35"/>
    <p:sldId id="283"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 id="303" r:id="rId49"/>
    <p:sldId id="30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0" d="100"/>
          <a:sy n="70" d="100"/>
        </p:scale>
        <p:origin x="1166"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4A355A-8D94-4D77-BC23-140B58E96146}"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IN"/>
        </a:p>
      </dgm:t>
    </dgm:pt>
    <dgm:pt modelId="{6A965FA7-0BA3-48F3-9E42-FB581A803A2F}">
      <dgm:prSet phldrT="[Text]" custT="1"/>
      <dgm:spPr>
        <a:solidFill>
          <a:schemeClr val="accent2">
            <a:lumMod val="75000"/>
          </a:schemeClr>
        </a:solidFill>
        <a:ln>
          <a:solidFill>
            <a:schemeClr val="tx1"/>
          </a:solidFill>
        </a:ln>
      </dgm:spPr>
      <dgm:t>
        <a:bodyPr/>
        <a:lstStyle/>
        <a:p>
          <a:r>
            <a:rPr lang="en-US" sz="1200" dirty="0"/>
            <a:t>01</a:t>
          </a:r>
        </a:p>
        <a:p>
          <a:r>
            <a:rPr lang="en-US" sz="1200" dirty="0"/>
            <a:t>Agenda &amp; Executive Summary of the data</a:t>
          </a:r>
          <a:endParaRPr lang="en-IN" sz="1200" dirty="0"/>
        </a:p>
      </dgm:t>
    </dgm:pt>
    <dgm:pt modelId="{174AFB76-0BDD-4210-BAE3-E8F27B4CD486}" type="parTrans" cxnId="{B57F3B80-C52B-48A2-901A-1F823F493CB4}">
      <dgm:prSet/>
      <dgm:spPr/>
      <dgm:t>
        <a:bodyPr/>
        <a:lstStyle/>
        <a:p>
          <a:endParaRPr lang="en-IN"/>
        </a:p>
      </dgm:t>
    </dgm:pt>
    <dgm:pt modelId="{E02F69E0-7171-4D2F-B0A9-8363CA330004}" type="sibTrans" cxnId="{B57F3B80-C52B-48A2-901A-1F823F493CB4}">
      <dgm:prSet/>
      <dgm:spPr/>
      <dgm:t>
        <a:bodyPr/>
        <a:lstStyle/>
        <a:p>
          <a:endParaRPr lang="en-IN"/>
        </a:p>
      </dgm:t>
    </dgm:pt>
    <dgm:pt modelId="{0AD30FAA-8779-4889-B700-E16DCACF9674}">
      <dgm:prSet phldrT="[Text]" custT="1"/>
      <dgm:spPr>
        <a:solidFill>
          <a:srgbClr val="00B050"/>
        </a:solidFill>
        <a:ln>
          <a:solidFill>
            <a:schemeClr val="tx1"/>
          </a:solidFill>
        </a:ln>
      </dgm:spPr>
      <dgm:t>
        <a:bodyPr/>
        <a:lstStyle/>
        <a:p>
          <a:r>
            <a:rPr lang="en-US" sz="1200" dirty="0"/>
            <a:t>02</a:t>
          </a:r>
        </a:p>
        <a:p>
          <a:r>
            <a:rPr lang="en-US" sz="1200" dirty="0"/>
            <a:t>Exploratory analysis and insights</a:t>
          </a:r>
          <a:endParaRPr lang="en-IN" sz="1200" dirty="0"/>
        </a:p>
      </dgm:t>
    </dgm:pt>
    <dgm:pt modelId="{FABF4AEF-4ADB-43BE-942D-2D5CE47F5511}" type="parTrans" cxnId="{A3E14B56-76BA-435E-BBEB-309C81898CE7}">
      <dgm:prSet/>
      <dgm:spPr/>
      <dgm:t>
        <a:bodyPr/>
        <a:lstStyle/>
        <a:p>
          <a:endParaRPr lang="en-IN"/>
        </a:p>
      </dgm:t>
    </dgm:pt>
    <dgm:pt modelId="{9FF10A46-182C-433C-85A8-55A8DC80E97B}" type="sibTrans" cxnId="{A3E14B56-76BA-435E-BBEB-309C81898CE7}">
      <dgm:prSet/>
      <dgm:spPr/>
      <dgm:t>
        <a:bodyPr/>
        <a:lstStyle/>
        <a:p>
          <a:endParaRPr lang="en-IN"/>
        </a:p>
      </dgm:t>
    </dgm:pt>
    <dgm:pt modelId="{DC3AC708-6A20-4F93-A76C-D02B8CCA976B}">
      <dgm:prSet phldrT="[Text]" custT="1"/>
      <dgm:spPr>
        <a:ln>
          <a:solidFill>
            <a:schemeClr val="tx1"/>
          </a:solidFill>
        </a:ln>
      </dgm:spPr>
      <dgm:t>
        <a:bodyPr/>
        <a:lstStyle/>
        <a:p>
          <a:r>
            <a:rPr lang="en-US" sz="1200" dirty="0"/>
            <a:t>03</a:t>
          </a:r>
        </a:p>
        <a:p>
          <a:r>
            <a:rPr lang="en-US" sz="1200" dirty="0"/>
            <a:t>RFM analysis for customer segmentation</a:t>
          </a:r>
          <a:endParaRPr lang="en-IN" sz="1200" dirty="0"/>
        </a:p>
      </dgm:t>
    </dgm:pt>
    <dgm:pt modelId="{9E3915C3-CDE5-45B4-A542-59A402C19376}" type="parTrans" cxnId="{5101627C-23BF-4416-8D61-299AC66047D9}">
      <dgm:prSet/>
      <dgm:spPr/>
      <dgm:t>
        <a:bodyPr/>
        <a:lstStyle/>
        <a:p>
          <a:endParaRPr lang="en-IN"/>
        </a:p>
      </dgm:t>
    </dgm:pt>
    <dgm:pt modelId="{3A8FF576-E94F-433D-AC39-DBD86BFD59AC}" type="sibTrans" cxnId="{5101627C-23BF-4416-8D61-299AC66047D9}">
      <dgm:prSet/>
      <dgm:spPr/>
      <dgm:t>
        <a:bodyPr/>
        <a:lstStyle/>
        <a:p>
          <a:endParaRPr lang="en-IN"/>
        </a:p>
      </dgm:t>
    </dgm:pt>
    <dgm:pt modelId="{6922FF09-C696-49ED-AACE-253444730324}" type="pres">
      <dgm:prSet presAssocID="{4B4A355A-8D94-4D77-BC23-140B58E96146}" presName="Name0" presStyleCnt="0">
        <dgm:presLayoutVars>
          <dgm:dir/>
          <dgm:resizeHandles val="exact"/>
        </dgm:presLayoutVars>
      </dgm:prSet>
      <dgm:spPr/>
    </dgm:pt>
    <dgm:pt modelId="{F1C43AFC-736C-4233-9A15-70BB769D2C4A}" type="pres">
      <dgm:prSet presAssocID="{6A965FA7-0BA3-48F3-9E42-FB581A803A2F}" presName="parTxOnly" presStyleLbl="node1" presStyleIdx="0" presStyleCnt="3">
        <dgm:presLayoutVars>
          <dgm:bulletEnabled val="1"/>
        </dgm:presLayoutVars>
      </dgm:prSet>
      <dgm:spPr/>
    </dgm:pt>
    <dgm:pt modelId="{63DBA9D5-45E7-4A0B-A1D2-335903EFCAA8}" type="pres">
      <dgm:prSet presAssocID="{E02F69E0-7171-4D2F-B0A9-8363CA330004}" presName="parSpace" presStyleCnt="0"/>
      <dgm:spPr/>
    </dgm:pt>
    <dgm:pt modelId="{566D3424-57C4-4071-BCDE-7D9349E6E2E9}" type="pres">
      <dgm:prSet presAssocID="{0AD30FAA-8779-4889-B700-E16DCACF9674}" presName="parTxOnly" presStyleLbl="node1" presStyleIdx="1" presStyleCnt="3">
        <dgm:presLayoutVars>
          <dgm:bulletEnabled val="1"/>
        </dgm:presLayoutVars>
      </dgm:prSet>
      <dgm:spPr/>
    </dgm:pt>
    <dgm:pt modelId="{1B0FD3B0-2106-4075-A106-931EA483DDA3}" type="pres">
      <dgm:prSet presAssocID="{9FF10A46-182C-433C-85A8-55A8DC80E97B}" presName="parSpace" presStyleCnt="0"/>
      <dgm:spPr/>
    </dgm:pt>
    <dgm:pt modelId="{578F7C1B-CDF9-48F6-98BC-E1A98E6A7150}" type="pres">
      <dgm:prSet presAssocID="{DC3AC708-6A20-4F93-A76C-D02B8CCA976B}" presName="parTxOnly" presStyleLbl="node1" presStyleIdx="2" presStyleCnt="3">
        <dgm:presLayoutVars>
          <dgm:bulletEnabled val="1"/>
        </dgm:presLayoutVars>
      </dgm:prSet>
      <dgm:spPr/>
    </dgm:pt>
  </dgm:ptLst>
  <dgm:cxnLst>
    <dgm:cxn modelId="{63F8E954-B11E-4BBB-AEB7-A8A15073818D}" type="presOf" srcId="{6A965FA7-0BA3-48F3-9E42-FB581A803A2F}" destId="{F1C43AFC-736C-4233-9A15-70BB769D2C4A}" srcOrd="0" destOrd="0" presId="urn:microsoft.com/office/officeart/2005/8/layout/hChevron3"/>
    <dgm:cxn modelId="{A3E14B56-76BA-435E-BBEB-309C81898CE7}" srcId="{4B4A355A-8D94-4D77-BC23-140B58E96146}" destId="{0AD30FAA-8779-4889-B700-E16DCACF9674}" srcOrd="1" destOrd="0" parTransId="{FABF4AEF-4ADB-43BE-942D-2D5CE47F5511}" sibTransId="{9FF10A46-182C-433C-85A8-55A8DC80E97B}"/>
    <dgm:cxn modelId="{5101627C-23BF-4416-8D61-299AC66047D9}" srcId="{4B4A355A-8D94-4D77-BC23-140B58E96146}" destId="{DC3AC708-6A20-4F93-A76C-D02B8CCA976B}" srcOrd="2" destOrd="0" parTransId="{9E3915C3-CDE5-45B4-A542-59A402C19376}" sibTransId="{3A8FF576-E94F-433D-AC39-DBD86BFD59AC}"/>
    <dgm:cxn modelId="{11A2047F-A54D-4EBA-B9DE-3F4A982E37C6}" type="presOf" srcId="{4B4A355A-8D94-4D77-BC23-140B58E96146}" destId="{6922FF09-C696-49ED-AACE-253444730324}" srcOrd="0" destOrd="0" presId="urn:microsoft.com/office/officeart/2005/8/layout/hChevron3"/>
    <dgm:cxn modelId="{B57F3B80-C52B-48A2-901A-1F823F493CB4}" srcId="{4B4A355A-8D94-4D77-BC23-140B58E96146}" destId="{6A965FA7-0BA3-48F3-9E42-FB581A803A2F}" srcOrd="0" destOrd="0" parTransId="{174AFB76-0BDD-4210-BAE3-E8F27B4CD486}" sibTransId="{E02F69E0-7171-4D2F-B0A9-8363CA330004}"/>
    <dgm:cxn modelId="{7DF9DFB6-FB17-4E80-AE33-F4B8B6B8F61B}" type="presOf" srcId="{0AD30FAA-8779-4889-B700-E16DCACF9674}" destId="{566D3424-57C4-4071-BCDE-7D9349E6E2E9}" srcOrd="0" destOrd="0" presId="urn:microsoft.com/office/officeart/2005/8/layout/hChevron3"/>
    <dgm:cxn modelId="{D463A7E4-0C2E-4E63-84FA-145A98FD4979}" type="presOf" srcId="{DC3AC708-6A20-4F93-A76C-D02B8CCA976B}" destId="{578F7C1B-CDF9-48F6-98BC-E1A98E6A7150}" srcOrd="0" destOrd="0" presId="urn:microsoft.com/office/officeart/2005/8/layout/hChevron3"/>
    <dgm:cxn modelId="{1ED4AFE5-E770-4801-BD0C-43BFC3481B59}" type="presParOf" srcId="{6922FF09-C696-49ED-AACE-253444730324}" destId="{F1C43AFC-736C-4233-9A15-70BB769D2C4A}" srcOrd="0" destOrd="0" presId="urn:microsoft.com/office/officeart/2005/8/layout/hChevron3"/>
    <dgm:cxn modelId="{E6400727-C809-486E-9B2B-AE5130BCCF93}" type="presParOf" srcId="{6922FF09-C696-49ED-AACE-253444730324}" destId="{63DBA9D5-45E7-4A0B-A1D2-335903EFCAA8}" srcOrd="1" destOrd="0" presId="urn:microsoft.com/office/officeart/2005/8/layout/hChevron3"/>
    <dgm:cxn modelId="{44CF69F6-9C49-45E1-AE01-897325B93271}" type="presParOf" srcId="{6922FF09-C696-49ED-AACE-253444730324}" destId="{566D3424-57C4-4071-BCDE-7D9349E6E2E9}" srcOrd="2" destOrd="0" presId="urn:microsoft.com/office/officeart/2005/8/layout/hChevron3"/>
    <dgm:cxn modelId="{0990B1FC-DD44-4B65-AC68-0641DA9401E5}" type="presParOf" srcId="{6922FF09-C696-49ED-AACE-253444730324}" destId="{1B0FD3B0-2106-4075-A106-931EA483DDA3}" srcOrd="3" destOrd="0" presId="urn:microsoft.com/office/officeart/2005/8/layout/hChevron3"/>
    <dgm:cxn modelId="{40E052CB-659B-4B57-9A22-9A09E1B34193}" type="presParOf" srcId="{6922FF09-C696-49ED-AACE-253444730324}" destId="{578F7C1B-CDF9-48F6-98BC-E1A98E6A7150}"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412993-E058-4A93-9690-ECC1E8DACC1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42745333-F40A-4708-AA18-E8B6D52D897B}">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t>The yearly sales have dipped, which is not a good sign.</a:t>
          </a:r>
        </a:p>
      </dgm:t>
    </dgm:pt>
    <dgm:pt modelId="{3D73A7E6-0EA4-4811-A9F9-6CED2DD9B515}" type="parTrans" cxnId="{1A151162-54EB-4289-863B-420B6886C846}">
      <dgm:prSet/>
      <dgm:spPr/>
      <dgm:t>
        <a:bodyPr/>
        <a:lstStyle/>
        <a:p>
          <a:endParaRPr lang="en-US"/>
        </a:p>
      </dgm:t>
    </dgm:pt>
    <dgm:pt modelId="{2A4672D1-A27C-41C4-B48E-2FA8406CF3C9}" type="sibTrans" cxnId="{1A151162-54EB-4289-863B-420B6886C846}">
      <dgm:prSet/>
      <dgm:spPr/>
      <dgm:t>
        <a:bodyPr/>
        <a:lstStyle/>
        <a:p>
          <a:endParaRPr lang="en-US"/>
        </a:p>
      </dgm:t>
    </dgm:pt>
    <dgm:pt modelId="{896E4C8C-00E6-4E6B-8F14-874E9DD14DBF}">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t>Quarter 4 has higher sales compared to other quarters.</a:t>
          </a:r>
        </a:p>
      </dgm:t>
    </dgm:pt>
    <dgm:pt modelId="{CEC13290-A29F-46BB-B92A-AC8C629FC766}" type="parTrans" cxnId="{BF2ADA99-9FEF-4BF9-92F1-1795F6CA9B55}">
      <dgm:prSet/>
      <dgm:spPr/>
      <dgm:t>
        <a:bodyPr/>
        <a:lstStyle/>
        <a:p>
          <a:endParaRPr lang="en-US"/>
        </a:p>
      </dgm:t>
    </dgm:pt>
    <dgm:pt modelId="{E9CC413C-775D-4B2D-AF43-549749218628}" type="sibTrans" cxnId="{BF2ADA99-9FEF-4BF9-92F1-1795F6CA9B55}">
      <dgm:prSet/>
      <dgm:spPr/>
      <dgm:t>
        <a:bodyPr/>
        <a:lstStyle/>
        <a:p>
          <a:endParaRPr lang="en-US"/>
        </a:p>
      </dgm:t>
    </dgm:pt>
    <dgm:pt modelId="{40AE33B7-D94F-4600-B0AB-989F0B24B398}">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t>Sales are consistent in the first 4 months of the year.</a:t>
          </a:r>
        </a:p>
      </dgm:t>
    </dgm:pt>
    <dgm:pt modelId="{A7E9DB2B-C57F-471C-BAC2-16377860F770}" type="parTrans" cxnId="{CF076B53-6E56-4BE5-8EAC-5F2DBCD1B36E}">
      <dgm:prSet/>
      <dgm:spPr/>
      <dgm:t>
        <a:bodyPr/>
        <a:lstStyle/>
        <a:p>
          <a:endParaRPr lang="en-US"/>
        </a:p>
      </dgm:t>
    </dgm:pt>
    <dgm:pt modelId="{09EF043D-4D26-4184-8BFF-C0C0544A8DE6}" type="sibTrans" cxnId="{CF076B53-6E56-4BE5-8EAC-5F2DBCD1B36E}">
      <dgm:prSet/>
      <dgm:spPr/>
      <dgm:t>
        <a:bodyPr/>
        <a:lstStyle/>
        <a:p>
          <a:endParaRPr lang="en-US"/>
        </a:p>
      </dgm:t>
    </dgm:pt>
    <dgm:pt modelId="{8B0A02C9-4952-4B3D-A577-073863BD21F6}">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t>Thursday has the lowest sales, and Sunday has the highest sales.</a:t>
          </a:r>
        </a:p>
      </dgm:t>
    </dgm:pt>
    <dgm:pt modelId="{0C5DBE2F-1300-4A99-A65A-868D558FBC22}" type="parTrans" cxnId="{0D9DCB85-FFDB-4581-B912-F287A962ECF2}">
      <dgm:prSet/>
      <dgm:spPr/>
      <dgm:t>
        <a:bodyPr/>
        <a:lstStyle/>
        <a:p>
          <a:endParaRPr lang="en-US"/>
        </a:p>
      </dgm:t>
    </dgm:pt>
    <dgm:pt modelId="{0B55D948-6D0A-45BF-BB43-52A57780D446}" type="sibTrans" cxnId="{0D9DCB85-FFDB-4581-B912-F287A962ECF2}">
      <dgm:prSet/>
      <dgm:spPr/>
      <dgm:t>
        <a:bodyPr/>
        <a:lstStyle/>
        <a:p>
          <a:endParaRPr lang="en-US"/>
        </a:p>
      </dgm:t>
    </dgm:pt>
    <dgm:pt modelId="{8E8EADDD-D364-4E11-89BC-7E50DD45471C}">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t>Sales increase from Friday to Sunday and dip from Monday to Thursday.</a:t>
          </a:r>
        </a:p>
      </dgm:t>
    </dgm:pt>
    <dgm:pt modelId="{53CB0A90-D62F-45A3-AA0B-2E3C424A7ACB}" type="parTrans" cxnId="{88DA3A1E-EBAF-4DDE-A55C-2BBDBC0DE00A}">
      <dgm:prSet/>
      <dgm:spPr/>
      <dgm:t>
        <a:bodyPr/>
        <a:lstStyle/>
        <a:p>
          <a:endParaRPr lang="en-US"/>
        </a:p>
      </dgm:t>
    </dgm:pt>
    <dgm:pt modelId="{974236FF-7F01-417A-90E2-134BA8C83F76}" type="sibTrans" cxnId="{88DA3A1E-EBAF-4DDE-A55C-2BBDBC0DE00A}">
      <dgm:prSet/>
      <dgm:spPr/>
      <dgm:t>
        <a:bodyPr/>
        <a:lstStyle/>
        <a:p>
          <a:endParaRPr lang="en-US"/>
        </a:p>
      </dgm:t>
    </dgm:pt>
    <dgm:pt modelId="{DAD2C069-6A21-4118-9547-9AAEEDC17EE7}">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t>In the starting days of the month, there are more sales than the end days.</a:t>
          </a:r>
        </a:p>
      </dgm:t>
    </dgm:pt>
    <dgm:pt modelId="{8FC608F0-AFD9-4695-B78A-D903F78EB9F6}" type="parTrans" cxnId="{60A8F3F0-2586-4A59-8442-FE152520A791}">
      <dgm:prSet/>
      <dgm:spPr/>
      <dgm:t>
        <a:bodyPr/>
        <a:lstStyle/>
        <a:p>
          <a:endParaRPr lang="en-US"/>
        </a:p>
      </dgm:t>
    </dgm:pt>
    <dgm:pt modelId="{B15A99E1-FE0F-4BB5-A02D-D8A8DD3217E1}" type="sibTrans" cxnId="{60A8F3F0-2586-4A59-8442-FE152520A791}">
      <dgm:prSet/>
      <dgm:spPr/>
      <dgm:t>
        <a:bodyPr/>
        <a:lstStyle/>
        <a:p>
          <a:endParaRPr lang="en-US"/>
        </a:p>
      </dgm:t>
    </dgm:pt>
    <dgm:pt modelId="{63BE5C28-AB78-4ADA-A911-559A64E92AA3}">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t>Most orders on hold belong to the USA, and some belong to Sweden.</a:t>
          </a:r>
        </a:p>
      </dgm:t>
    </dgm:pt>
    <dgm:pt modelId="{5E47E697-CEFA-4A96-9CB1-CC1199CD0305}" type="parTrans" cxnId="{CFF23D4F-C083-4425-BC3D-F355D480A49C}">
      <dgm:prSet/>
      <dgm:spPr/>
      <dgm:t>
        <a:bodyPr/>
        <a:lstStyle/>
        <a:p>
          <a:endParaRPr lang="en-US"/>
        </a:p>
      </dgm:t>
    </dgm:pt>
    <dgm:pt modelId="{BCF32246-5A9C-4D73-801E-A6EF4CF99F4D}" type="sibTrans" cxnId="{CFF23D4F-C083-4425-BC3D-F355D480A49C}">
      <dgm:prSet/>
      <dgm:spPr/>
      <dgm:t>
        <a:bodyPr/>
        <a:lstStyle/>
        <a:p>
          <a:endParaRPr lang="en-US"/>
        </a:p>
      </dgm:t>
    </dgm:pt>
    <dgm:pt modelId="{9F21574B-DE98-48CB-8219-CB6AE8D1FA46}">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t>Spain, USA, UK, and Sweden have approximately the same number of canceled orders.</a:t>
          </a:r>
        </a:p>
      </dgm:t>
    </dgm:pt>
    <dgm:pt modelId="{668D6DB7-D4FD-4984-AD1B-C391FE89CD7E}" type="parTrans" cxnId="{A92085BE-D823-487B-B65B-AFFAEE05F053}">
      <dgm:prSet/>
      <dgm:spPr/>
      <dgm:t>
        <a:bodyPr/>
        <a:lstStyle/>
        <a:p>
          <a:endParaRPr lang="en-US"/>
        </a:p>
      </dgm:t>
    </dgm:pt>
    <dgm:pt modelId="{3BC62F15-A251-47FA-8D88-B031C84FAB20}" type="sibTrans" cxnId="{A92085BE-D823-487B-B65B-AFFAEE05F053}">
      <dgm:prSet/>
      <dgm:spPr/>
      <dgm:t>
        <a:bodyPr/>
        <a:lstStyle/>
        <a:p>
          <a:endParaRPr lang="en-US"/>
        </a:p>
      </dgm:t>
    </dgm:pt>
    <dgm:pt modelId="{7A85250B-DC1E-493A-8A8F-3E8C654696EC}">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t>Spain has the most disputes, and most disputes are solved.</a:t>
          </a:r>
        </a:p>
      </dgm:t>
    </dgm:pt>
    <dgm:pt modelId="{72810AC8-9ECA-47F0-8F00-BA65D2F673AD}" type="parTrans" cxnId="{43ABE6A6-1B46-44A3-9043-7578A20C1639}">
      <dgm:prSet/>
      <dgm:spPr/>
      <dgm:t>
        <a:bodyPr/>
        <a:lstStyle/>
        <a:p>
          <a:endParaRPr lang="en-US"/>
        </a:p>
      </dgm:t>
    </dgm:pt>
    <dgm:pt modelId="{69030AAC-5249-41B3-B466-704514188C60}" type="sibTrans" cxnId="{43ABE6A6-1B46-44A3-9043-7578A20C1639}">
      <dgm:prSet/>
      <dgm:spPr/>
      <dgm:t>
        <a:bodyPr/>
        <a:lstStyle/>
        <a:p>
          <a:endParaRPr lang="en-US"/>
        </a:p>
      </dgm:t>
    </dgm:pt>
    <dgm:pt modelId="{87F2573B-E441-49B9-A969-7112ABAFD1FC}">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a:t>Classic car parts have the highest percentage of sales.</a:t>
          </a:r>
        </a:p>
      </dgm:t>
    </dgm:pt>
    <dgm:pt modelId="{4FAA0D18-B1C8-4266-903F-9A53A3658C5D}" type="parTrans" cxnId="{869B517E-3F42-40BC-8BCC-03E4D7A6CDED}">
      <dgm:prSet/>
      <dgm:spPr/>
      <dgm:t>
        <a:bodyPr/>
        <a:lstStyle/>
        <a:p>
          <a:endParaRPr lang="en-US"/>
        </a:p>
      </dgm:t>
    </dgm:pt>
    <dgm:pt modelId="{02DAE372-175B-4E80-8438-E6D6EB87B9E9}" type="sibTrans" cxnId="{869B517E-3F42-40BC-8BCC-03E4D7A6CDED}">
      <dgm:prSet/>
      <dgm:spPr/>
      <dgm:t>
        <a:bodyPr/>
        <a:lstStyle/>
        <a:p>
          <a:endParaRPr lang="en-US"/>
        </a:p>
      </dgm:t>
    </dgm:pt>
    <dgm:pt modelId="{5E5BBF49-8598-4E57-9B12-915C7DB55A6D}" type="pres">
      <dgm:prSet presAssocID="{4B412993-E058-4A93-9690-ECC1E8DACC10}" presName="diagram" presStyleCnt="0">
        <dgm:presLayoutVars>
          <dgm:dir/>
          <dgm:resizeHandles val="exact"/>
        </dgm:presLayoutVars>
      </dgm:prSet>
      <dgm:spPr/>
    </dgm:pt>
    <dgm:pt modelId="{6B0F2245-6FA3-4199-B527-6F82BB51CBF7}" type="pres">
      <dgm:prSet presAssocID="{42745333-F40A-4708-AA18-E8B6D52D897B}" presName="node" presStyleLbl="node1" presStyleIdx="0" presStyleCnt="10">
        <dgm:presLayoutVars>
          <dgm:bulletEnabled val="1"/>
        </dgm:presLayoutVars>
      </dgm:prSet>
      <dgm:spPr/>
    </dgm:pt>
    <dgm:pt modelId="{657A7D90-A6D7-44BB-AE5E-A3888332A481}" type="pres">
      <dgm:prSet presAssocID="{2A4672D1-A27C-41C4-B48E-2FA8406CF3C9}" presName="sibTrans" presStyleCnt="0"/>
      <dgm:spPr/>
    </dgm:pt>
    <dgm:pt modelId="{82C09052-0564-41BC-9D9F-3B7B7656D0CF}" type="pres">
      <dgm:prSet presAssocID="{896E4C8C-00E6-4E6B-8F14-874E9DD14DBF}" presName="node" presStyleLbl="node1" presStyleIdx="1" presStyleCnt="10">
        <dgm:presLayoutVars>
          <dgm:bulletEnabled val="1"/>
        </dgm:presLayoutVars>
      </dgm:prSet>
      <dgm:spPr/>
    </dgm:pt>
    <dgm:pt modelId="{51B0E342-A8C5-4C8F-BE04-FA0F72DAB3AD}" type="pres">
      <dgm:prSet presAssocID="{E9CC413C-775D-4B2D-AF43-549749218628}" presName="sibTrans" presStyleCnt="0"/>
      <dgm:spPr/>
    </dgm:pt>
    <dgm:pt modelId="{44632FCE-81E8-4ABF-B7BF-B053A376F68C}" type="pres">
      <dgm:prSet presAssocID="{40AE33B7-D94F-4600-B0AB-989F0B24B398}" presName="node" presStyleLbl="node1" presStyleIdx="2" presStyleCnt="10">
        <dgm:presLayoutVars>
          <dgm:bulletEnabled val="1"/>
        </dgm:presLayoutVars>
      </dgm:prSet>
      <dgm:spPr/>
    </dgm:pt>
    <dgm:pt modelId="{DA9DDB45-2416-4823-B686-7C173053AD1C}" type="pres">
      <dgm:prSet presAssocID="{09EF043D-4D26-4184-8BFF-C0C0544A8DE6}" presName="sibTrans" presStyleCnt="0"/>
      <dgm:spPr/>
    </dgm:pt>
    <dgm:pt modelId="{1D06EEFE-C245-416D-9D49-702857E5C574}" type="pres">
      <dgm:prSet presAssocID="{8B0A02C9-4952-4B3D-A577-073863BD21F6}" presName="node" presStyleLbl="node1" presStyleIdx="3" presStyleCnt="10">
        <dgm:presLayoutVars>
          <dgm:bulletEnabled val="1"/>
        </dgm:presLayoutVars>
      </dgm:prSet>
      <dgm:spPr/>
    </dgm:pt>
    <dgm:pt modelId="{FBFA5C68-D30A-4185-A503-831DCC229C83}" type="pres">
      <dgm:prSet presAssocID="{0B55D948-6D0A-45BF-BB43-52A57780D446}" presName="sibTrans" presStyleCnt="0"/>
      <dgm:spPr/>
    </dgm:pt>
    <dgm:pt modelId="{56F525F8-04CC-4DE7-82D4-E97EF77598FF}" type="pres">
      <dgm:prSet presAssocID="{8E8EADDD-D364-4E11-89BC-7E50DD45471C}" presName="node" presStyleLbl="node1" presStyleIdx="4" presStyleCnt="10">
        <dgm:presLayoutVars>
          <dgm:bulletEnabled val="1"/>
        </dgm:presLayoutVars>
      </dgm:prSet>
      <dgm:spPr/>
    </dgm:pt>
    <dgm:pt modelId="{C6F5BEFC-1908-4D56-B5F5-B87018D8D899}" type="pres">
      <dgm:prSet presAssocID="{974236FF-7F01-417A-90E2-134BA8C83F76}" presName="sibTrans" presStyleCnt="0"/>
      <dgm:spPr/>
    </dgm:pt>
    <dgm:pt modelId="{0F8262A6-369F-4C1F-9FB9-502483F59E68}" type="pres">
      <dgm:prSet presAssocID="{DAD2C069-6A21-4118-9547-9AAEEDC17EE7}" presName="node" presStyleLbl="node1" presStyleIdx="5" presStyleCnt="10">
        <dgm:presLayoutVars>
          <dgm:bulletEnabled val="1"/>
        </dgm:presLayoutVars>
      </dgm:prSet>
      <dgm:spPr/>
    </dgm:pt>
    <dgm:pt modelId="{ACFF33BA-98C2-4DA4-B43C-55BA8A9BE921}" type="pres">
      <dgm:prSet presAssocID="{B15A99E1-FE0F-4BB5-A02D-D8A8DD3217E1}" presName="sibTrans" presStyleCnt="0"/>
      <dgm:spPr/>
    </dgm:pt>
    <dgm:pt modelId="{143E392B-E3CD-4654-9B5A-10F1F25DA29C}" type="pres">
      <dgm:prSet presAssocID="{63BE5C28-AB78-4ADA-A911-559A64E92AA3}" presName="node" presStyleLbl="node1" presStyleIdx="6" presStyleCnt="10">
        <dgm:presLayoutVars>
          <dgm:bulletEnabled val="1"/>
        </dgm:presLayoutVars>
      </dgm:prSet>
      <dgm:spPr/>
    </dgm:pt>
    <dgm:pt modelId="{4558868E-A936-42AE-A2D8-11D0EA582A97}" type="pres">
      <dgm:prSet presAssocID="{BCF32246-5A9C-4D73-801E-A6EF4CF99F4D}" presName="sibTrans" presStyleCnt="0"/>
      <dgm:spPr/>
    </dgm:pt>
    <dgm:pt modelId="{AC560BB3-DF4F-4EED-AA67-B5F653B062C8}" type="pres">
      <dgm:prSet presAssocID="{9F21574B-DE98-48CB-8219-CB6AE8D1FA46}" presName="node" presStyleLbl="node1" presStyleIdx="7" presStyleCnt="10">
        <dgm:presLayoutVars>
          <dgm:bulletEnabled val="1"/>
        </dgm:presLayoutVars>
      </dgm:prSet>
      <dgm:spPr/>
    </dgm:pt>
    <dgm:pt modelId="{59766BED-800A-42EA-B3EB-0013DF258EB5}" type="pres">
      <dgm:prSet presAssocID="{3BC62F15-A251-47FA-8D88-B031C84FAB20}" presName="sibTrans" presStyleCnt="0"/>
      <dgm:spPr/>
    </dgm:pt>
    <dgm:pt modelId="{61449321-0B8F-4478-A191-6FF4F74EF698}" type="pres">
      <dgm:prSet presAssocID="{7A85250B-DC1E-493A-8A8F-3E8C654696EC}" presName="node" presStyleLbl="node1" presStyleIdx="8" presStyleCnt="10">
        <dgm:presLayoutVars>
          <dgm:bulletEnabled val="1"/>
        </dgm:presLayoutVars>
      </dgm:prSet>
      <dgm:spPr/>
    </dgm:pt>
    <dgm:pt modelId="{8FF19C0C-46A7-487E-B5AC-9794DFC9148A}" type="pres">
      <dgm:prSet presAssocID="{69030AAC-5249-41B3-B466-704514188C60}" presName="sibTrans" presStyleCnt="0"/>
      <dgm:spPr/>
    </dgm:pt>
    <dgm:pt modelId="{8D210FA5-2D4C-4B1C-A4D1-915C7FA74AD9}" type="pres">
      <dgm:prSet presAssocID="{87F2573B-E441-49B9-A969-7112ABAFD1FC}" presName="node" presStyleLbl="node1" presStyleIdx="9" presStyleCnt="10">
        <dgm:presLayoutVars>
          <dgm:bulletEnabled val="1"/>
        </dgm:presLayoutVars>
      </dgm:prSet>
      <dgm:spPr/>
    </dgm:pt>
  </dgm:ptLst>
  <dgm:cxnLst>
    <dgm:cxn modelId="{DC4FD404-3CE9-4A12-9C4F-8837D9BFEE7C}" type="presOf" srcId="{8E8EADDD-D364-4E11-89BC-7E50DD45471C}" destId="{56F525F8-04CC-4DE7-82D4-E97EF77598FF}" srcOrd="0" destOrd="0" presId="urn:microsoft.com/office/officeart/2005/8/layout/default"/>
    <dgm:cxn modelId="{81081707-DFA4-45DD-AF17-04D1E75D17CB}" type="presOf" srcId="{7A85250B-DC1E-493A-8A8F-3E8C654696EC}" destId="{61449321-0B8F-4478-A191-6FF4F74EF698}" srcOrd="0" destOrd="0" presId="urn:microsoft.com/office/officeart/2005/8/layout/default"/>
    <dgm:cxn modelId="{88DA3A1E-EBAF-4DDE-A55C-2BBDBC0DE00A}" srcId="{4B412993-E058-4A93-9690-ECC1E8DACC10}" destId="{8E8EADDD-D364-4E11-89BC-7E50DD45471C}" srcOrd="4" destOrd="0" parTransId="{53CB0A90-D62F-45A3-AA0B-2E3C424A7ACB}" sibTransId="{974236FF-7F01-417A-90E2-134BA8C83F76}"/>
    <dgm:cxn modelId="{63F61E28-C2C0-4C15-A19D-56884ECEF768}" type="presOf" srcId="{40AE33B7-D94F-4600-B0AB-989F0B24B398}" destId="{44632FCE-81E8-4ABF-B7BF-B053A376F68C}" srcOrd="0" destOrd="0" presId="urn:microsoft.com/office/officeart/2005/8/layout/default"/>
    <dgm:cxn modelId="{AFB8793D-A6D9-4409-8926-665FFCBFED8E}" type="presOf" srcId="{896E4C8C-00E6-4E6B-8F14-874E9DD14DBF}" destId="{82C09052-0564-41BC-9D9F-3B7B7656D0CF}" srcOrd="0" destOrd="0" presId="urn:microsoft.com/office/officeart/2005/8/layout/default"/>
    <dgm:cxn modelId="{1A151162-54EB-4289-863B-420B6886C846}" srcId="{4B412993-E058-4A93-9690-ECC1E8DACC10}" destId="{42745333-F40A-4708-AA18-E8B6D52D897B}" srcOrd="0" destOrd="0" parTransId="{3D73A7E6-0EA4-4811-A9F9-6CED2DD9B515}" sibTransId="{2A4672D1-A27C-41C4-B48E-2FA8406CF3C9}"/>
    <dgm:cxn modelId="{4B682C43-6D2D-4A00-97D2-25F6F348E39E}" type="presOf" srcId="{9F21574B-DE98-48CB-8219-CB6AE8D1FA46}" destId="{AC560BB3-DF4F-4EED-AA67-B5F653B062C8}" srcOrd="0" destOrd="0" presId="urn:microsoft.com/office/officeart/2005/8/layout/default"/>
    <dgm:cxn modelId="{DFABF44B-E1CA-4090-865A-E14497699D26}" type="presOf" srcId="{4B412993-E058-4A93-9690-ECC1E8DACC10}" destId="{5E5BBF49-8598-4E57-9B12-915C7DB55A6D}" srcOrd="0" destOrd="0" presId="urn:microsoft.com/office/officeart/2005/8/layout/default"/>
    <dgm:cxn modelId="{CFF23D4F-C083-4425-BC3D-F355D480A49C}" srcId="{4B412993-E058-4A93-9690-ECC1E8DACC10}" destId="{63BE5C28-AB78-4ADA-A911-559A64E92AA3}" srcOrd="6" destOrd="0" parTransId="{5E47E697-CEFA-4A96-9CB1-CC1199CD0305}" sibTransId="{BCF32246-5A9C-4D73-801E-A6EF4CF99F4D}"/>
    <dgm:cxn modelId="{CF076B53-6E56-4BE5-8EAC-5F2DBCD1B36E}" srcId="{4B412993-E058-4A93-9690-ECC1E8DACC10}" destId="{40AE33B7-D94F-4600-B0AB-989F0B24B398}" srcOrd="2" destOrd="0" parTransId="{A7E9DB2B-C57F-471C-BAC2-16377860F770}" sibTransId="{09EF043D-4D26-4184-8BFF-C0C0544A8DE6}"/>
    <dgm:cxn modelId="{869B517E-3F42-40BC-8BCC-03E4D7A6CDED}" srcId="{4B412993-E058-4A93-9690-ECC1E8DACC10}" destId="{87F2573B-E441-49B9-A969-7112ABAFD1FC}" srcOrd="9" destOrd="0" parTransId="{4FAA0D18-B1C8-4266-903F-9A53A3658C5D}" sibTransId="{02DAE372-175B-4E80-8438-E6D6EB87B9E9}"/>
    <dgm:cxn modelId="{5A659781-B651-4255-8487-8CF18B14E9A6}" type="presOf" srcId="{DAD2C069-6A21-4118-9547-9AAEEDC17EE7}" destId="{0F8262A6-369F-4C1F-9FB9-502483F59E68}" srcOrd="0" destOrd="0" presId="urn:microsoft.com/office/officeart/2005/8/layout/default"/>
    <dgm:cxn modelId="{0D9DCB85-FFDB-4581-B912-F287A962ECF2}" srcId="{4B412993-E058-4A93-9690-ECC1E8DACC10}" destId="{8B0A02C9-4952-4B3D-A577-073863BD21F6}" srcOrd="3" destOrd="0" parTransId="{0C5DBE2F-1300-4A99-A65A-868D558FBC22}" sibTransId="{0B55D948-6D0A-45BF-BB43-52A57780D446}"/>
    <dgm:cxn modelId="{3B128B86-3460-4B6E-8D22-A178FBD3E240}" type="presOf" srcId="{8B0A02C9-4952-4B3D-A577-073863BD21F6}" destId="{1D06EEFE-C245-416D-9D49-702857E5C574}" srcOrd="0" destOrd="0" presId="urn:microsoft.com/office/officeart/2005/8/layout/default"/>
    <dgm:cxn modelId="{BF2ADA99-9FEF-4BF9-92F1-1795F6CA9B55}" srcId="{4B412993-E058-4A93-9690-ECC1E8DACC10}" destId="{896E4C8C-00E6-4E6B-8F14-874E9DD14DBF}" srcOrd="1" destOrd="0" parTransId="{CEC13290-A29F-46BB-B92A-AC8C629FC766}" sibTransId="{E9CC413C-775D-4B2D-AF43-549749218628}"/>
    <dgm:cxn modelId="{43ABE6A6-1B46-44A3-9043-7578A20C1639}" srcId="{4B412993-E058-4A93-9690-ECC1E8DACC10}" destId="{7A85250B-DC1E-493A-8A8F-3E8C654696EC}" srcOrd="8" destOrd="0" parTransId="{72810AC8-9ECA-47F0-8F00-BA65D2F673AD}" sibTransId="{69030AAC-5249-41B3-B466-704514188C60}"/>
    <dgm:cxn modelId="{90CD39AE-466B-44CA-902D-4CB2712CC1CB}" type="presOf" srcId="{63BE5C28-AB78-4ADA-A911-559A64E92AA3}" destId="{143E392B-E3CD-4654-9B5A-10F1F25DA29C}" srcOrd="0" destOrd="0" presId="urn:microsoft.com/office/officeart/2005/8/layout/default"/>
    <dgm:cxn modelId="{A92085BE-D823-487B-B65B-AFFAEE05F053}" srcId="{4B412993-E058-4A93-9690-ECC1E8DACC10}" destId="{9F21574B-DE98-48CB-8219-CB6AE8D1FA46}" srcOrd="7" destOrd="0" parTransId="{668D6DB7-D4FD-4984-AD1B-C391FE89CD7E}" sibTransId="{3BC62F15-A251-47FA-8D88-B031C84FAB20}"/>
    <dgm:cxn modelId="{03BFFBD3-DE4C-47CD-8318-6E17CE882589}" type="presOf" srcId="{42745333-F40A-4708-AA18-E8B6D52D897B}" destId="{6B0F2245-6FA3-4199-B527-6F82BB51CBF7}" srcOrd="0" destOrd="0" presId="urn:microsoft.com/office/officeart/2005/8/layout/default"/>
    <dgm:cxn modelId="{9F1BC3F0-9ECB-433E-9244-99400E2F80DF}" type="presOf" srcId="{87F2573B-E441-49B9-A969-7112ABAFD1FC}" destId="{8D210FA5-2D4C-4B1C-A4D1-915C7FA74AD9}" srcOrd="0" destOrd="0" presId="urn:microsoft.com/office/officeart/2005/8/layout/default"/>
    <dgm:cxn modelId="{60A8F3F0-2586-4A59-8442-FE152520A791}" srcId="{4B412993-E058-4A93-9690-ECC1E8DACC10}" destId="{DAD2C069-6A21-4118-9547-9AAEEDC17EE7}" srcOrd="5" destOrd="0" parTransId="{8FC608F0-AFD9-4695-B78A-D903F78EB9F6}" sibTransId="{B15A99E1-FE0F-4BB5-A02D-D8A8DD3217E1}"/>
    <dgm:cxn modelId="{23392B85-FAD7-4597-9DDD-5D7DC1BF6939}" type="presParOf" srcId="{5E5BBF49-8598-4E57-9B12-915C7DB55A6D}" destId="{6B0F2245-6FA3-4199-B527-6F82BB51CBF7}" srcOrd="0" destOrd="0" presId="urn:microsoft.com/office/officeart/2005/8/layout/default"/>
    <dgm:cxn modelId="{ADA433F2-CFDA-44AB-998D-3677B027099D}" type="presParOf" srcId="{5E5BBF49-8598-4E57-9B12-915C7DB55A6D}" destId="{657A7D90-A6D7-44BB-AE5E-A3888332A481}" srcOrd="1" destOrd="0" presId="urn:microsoft.com/office/officeart/2005/8/layout/default"/>
    <dgm:cxn modelId="{FC575FF7-9292-4F4B-850D-818F51D0942A}" type="presParOf" srcId="{5E5BBF49-8598-4E57-9B12-915C7DB55A6D}" destId="{82C09052-0564-41BC-9D9F-3B7B7656D0CF}" srcOrd="2" destOrd="0" presId="urn:microsoft.com/office/officeart/2005/8/layout/default"/>
    <dgm:cxn modelId="{CA99018C-5930-43CD-87D2-DF5E376674A1}" type="presParOf" srcId="{5E5BBF49-8598-4E57-9B12-915C7DB55A6D}" destId="{51B0E342-A8C5-4C8F-BE04-FA0F72DAB3AD}" srcOrd="3" destOrd="0" presId="urn:microsoft.com/office/officeart/2005/8/layout/default"/>
    <dgm:cxn modelId="{10AAFA06-F3BB-4D67-9329-79C6776CC818}" type="presParOf" srcId="{5E5BBF49-8598-4E57-9B12-915C7DB55A6D}" destId="{44632FCE-81E8-4ABF-B7BF-B053A376F68C}" srcOrd="4" destOrd="0" presId="urn:microsoft.com/office/officeart/2005/8/layout/default"/>
    <dgm:cxn modelId="{577AE108-FB02-4F85-B32B-7ED3F0D30A5E}" type="presParOf" srcId="{5E5BBF49-8598-4E57-9B12-915C7DB55A6D}" destId="{DA9DDB45-2416-4823-B686-7C173053AD1C}" srcOrd="5" destOrd="0" presId="urn:microsoft.com/office/officeart/2005/8/layout/default"/>
    <dgm:cxn modelId="{35CADE2F-B8C1-4C12-AAEA-A8218C5F2BA8}" type="presParOf" srcId="{5E5BBF49-8598-4E57-9B12-915C7DB55A6D}" destId="{1D06EEFE-C245-416D-9D49-702857E5C574}" srcOrd="6" destOrd="0" presId="urn:microsoft.com/office/officeart/2005/8/layout/default"/>
    <dgm:cxn modelId="{F5F8A691-4452-40EC-8E3B-F2631C2950D0}" type="presParOf" srcId="{5E5BBF49-8598-4E57-9B12-915C7DB55A6D}" destId="{FBFA5C68-D30A-4185-A503-831DCC229C83}" srcOrd="7" destOrd="0" presId="urn:microsoft.com/office/officeart/2005/8/layout/default"/>
    <dgm:cxn modelId="{5D1919F2-9FE3-481F-8E31-C031AD3A04CC}" type="presParOf" srcId="{5E5BBF49-8598-4E57-9B12-915C7DB55A6D}" destId="{56F525F8-04CC-4DE7-82D4-E97EF77598FF}" srcOrd="8" destOrd="0" presId="urn:microsoft.com/office/officeart/2005/8/layout/default"/>
    <dgm:cxn modelId="{91D3EA66-DF28-4649-ABBE-E461D18552B1}" type="presParOf" srcId="{5E5BBF49-8598-4E57-9B12-915C7DB55A6D}" destId="{C6F5BEFC-1908-4D56-B5F5-B87018D8D899}" srcOrd="9" destOrd="0" presId="urn:microsoft.com/office/officeart/2005/8/layout/default"/>
    <dgm:cxn modelId="{5FFDBAA1-2447-46C7-B79F-199DAAA0E507}" type="presParOf" srcId="{5E5BBF49-8598-4E57-9B12-915C7DB55A6D}" destId="{0F8262A6-369F-4C1F-9FB9-502483F59E68}" srcOrd="10" destOrd="0" presId="urn:microsoft.com/office/officeart/2005/8/layout/default"/>
    <dgm:cxn modelId="{5C6152B2-05F0-47F1-9293-BB1960DEB945}" type="presParOf" srcId="{5E5BBF49-8598-4E57-9B12-915C7DB55A6D}" destId="{ACFF33BA-98C2-4DA4-B43C-55BA8A9BE921}" srcOrd="11" destOrd="0" presId="urn:microsoft.com/office/officeart/2005/8/layout/default"/>
    <dgm:cxn modelId="{1FD92035-8AA4-4E58-B264-22ED638D8C98}" type="presParOf" srcId="{5E5BBF49-8598-4E57-9B12-915C7DB55A6D}" destId="{143E392B-E3CD-4654-9B5A-10F1F25DA29C}" srcOrd="12" destOrd="0" presId="urn:microsoft.com/office/officeart/2005/8/layout/default"/>
    <dgm:cxn modelId="{3A49F856-FF47-4090-A978-57455C7F2580}" type="presParOf" srcId="{5E5BBF49-8598-4E57-9B12-915C7DB55A6D}" destId="{4558868E-A936-42AE-A2D8-11D0EA582A97}" srcOrd="13" destOrd="0" presId="urn:microsoft.com/office/officeart/2005/8/layout/default"/>
    <dgm:cxn modelId="{7F850DE1-F903-4A05-BB9D-DC8B95CD7185}" type="presParOf" srcId="{5E5BBF49-8598-4E57-9B12-915C7DB55A6D}" destId="{AC560BB3-DF4F-4EED-AA67-B5F653B062C8}" srcOrd="14" destOrd="0" presId="urn:microsoft.com/office/officeart/2005/8/layout/default"/>
    <dgm:cxn modelId="{F1029CF5-C70D-42B6-9B12-1947DE490E64}" type="presParOf" srcId="{5E5BBF49-8598-4E57-9B12-915C7DB55A6D}" destId="{59766BED-800A-42EA-B3EB-0013DF258EB5}" srcOrd="15" destOrd="0" presId="urn:microsoft.com/office/officeart/2005/8/layout/default"/>
    <dgm:cxn modelId="{7B7D7F65-4514-4C6D-AE83-FFA903CB3AB4}" type="presParOf" srcId="{5E5BBF49-8598-4E57-9B12-915C7DB55A6D}" destId="{61449321-0B8F-4478-A191-6FF4F74EF698}" srcOrd="16" destOrd="0" presId="urn:microsoft.com/office/officeart/2005/8/layout/default"/>
    <dgm:cxn modelId="{9AA95F0F-68C8-4C07-9F9B-8DBDB58A4703}" type="presParOf" srcId="{5E5BBF49-8598-4E57-9B12-915C7DB55A6D}" destId="{8FF19C0C-46A7-487E-B5AC-9794DFC9148A}" srcOrd="17" destOrd="0" presId="urn:microsoft.com/office/officeart/2005/8/layout/default"/>
    <dgm:cxn modelId="{3A6A9B28-D84B-4596-92AD-9197C345B707}" type="presParOf" srcId="{5E5BBF49-8598-4E57-9B12-915C7DB55A6D}" destId="{8D210FA5-2D4C-4B1C-A4D1-915C7FA74AD9}"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83795C-A3CE-4908-BBE4-2627E9615FE1}"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83B7D477-B8FE-40FE-83CA-94E2F43B8206}">
      <dgm:prSet custT="1">
        <dgm:style>
          <a:lnRef idx="0">
            <a:schemeClr val="accent4"/>
          </a:lnRef>
          <a:fillRef idx="3">
            <a:schemeClr val="accent4"/>
          </a:fillRef>
          <a:effectRef idx="3">
            <a:schemeClr val="accent4"/>
          </a:effectRef>
          <a:fontRef idx="minor">
            <a:schemeClr val="lt1"/>
          </a:fontRef>
        </dgm:style>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ctr"/>
          <a:r>
            <a:rPr lang="en-US" sz="1600" dirty="0"/>
            <a:t>Further investigation is necessary to identify the reasons for the dip in yearly sales.</a:t>
          </a:r>
        </a:p>
      </dgm:t>
    </dgm:pt>
    <dgm:pt modelId="{7DE48AA4-8A41-4331-ACB0-2B6883C76383}" type="parTrans" cxnId="{047D55AB-0729-4664-BF91-6E05D8FAF218}">
      <dgm:prSet/>
      <dgm:spPr/>
      <dgm:t>
        <a:bodyPr/>
        <a:lstStyle/>
        <a:p>
          <a:pPr algn="ctr"/>
          <a:endParaRPr lang="en-US"/>
        </a:p>
      </dgm:t>
    </dgm:pt>
    <dgm:pt modelId="{BE9E122D-3CE6-48E0-93A2-FF4636A04B26}" type="sibTrans" cxnId="{047D55AB-0729-4664-BF91-6E05D8FAF218}">
      <dgm:prSet/>
      <dgm:spPr/>
      <dgm:t>
        <a:bodyPr/>
        <a:lstStyle/>
        <a:p>
          <a:pPr algn="ctr"/>
          <a:endParaRPr lang="en-US"/>
        </a:p>
      </dgm:t>
    </dgm:pt>
    <dgm:pt modelId="{56931126-6CAF-4A94-8495-76377FDDE2AE}">
      <dgm:prSet custT="1">
        <dgm:style>
          <a:lnRef idx="0">
            <a:schemeClr val="accent4"/>
          </a:lnRef>
          <a:fillRef idx="3">
            <a:schemeClr val="accent4"/>
          </a:fillRef>
          <a:effectRef idx="3">
            <a:schemeClr val="accent4"/>
          </a:effectRef>
          <a:fontRef idx="minor">
            <a:schemeClr val="lt1"/>
          </a:fontRef>
        </dgm:style>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ctr"/>
          <a:r>
            <a:rPr lang="en-US" sz="1600"/>
            <a:t>To capitalize on the high sales in quarter 4, businesses should focus on increasing their inventory during this period.</a:t>
          </a:r>
        </a:p>
      </dgm:t>
    </dgm:pt>
    <dgm:pt modelId="{B163763E-6BE4-4058-8EE7-69DDDB96C0F1}" type="parTrans" cxnId="{DC4AB683-B8ED-4C4B-818A-6BA3D199A8BA}">
      <dgm:prSet/>
      <dgm:spPr/>
      <dgm:t>
        <a:bodyPr/>
        <a:lstStyle/>
        <a:p>
          <a:pPr algn="ctr"/>
          <a:endParaRPr lang="en-US"/>
        </a:p>
      </dgm:t>
    </dgm:pt>
    <dgm:pt modelId="{82176603-C74C-4D7C-9B01-319CF0A5EAA0}" type="sibTrans" cxnId="{DC4AB683-B8ED-4C4B-818A-6BA3D199A8BA}">
      <dgm:prSet/>
      <dgm:spPr/>
      <dgm:t>
        <a:bodyPr/>
        <a:lstStyle/>
        <a:p>
          <a:pPr algn="ctr"/>
          <a:endParaRPr lang="en-US"/>
        </a:p>
      </dgm:t>
    </dgm:pt>
    <dgm:pt modelId="{845C87F4-D71E-41F4-9C2B-A80C455D89D1}">
      <dgm:prSet custT="1">
        <dgm:style>
          <a:lnRef idx="0">
            <a:schemeClr val="accent4"/>
          </a:lnRef>
          <a:fillRef idx="3">
            <a:schemeClr val="accent4"/>
          </a:fillRef>
          <a:effectRef idx="3">
            <a:schemeClr val="accent4"/>
          </a:effectRef>
          <a:fontRef idx="minor">
            <a:schemeClr val="lt1"/>
          </a:fontRef>
        </dgm:style>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ctr"/>
          <a:r>
            <a:rPr lang="en-US" sz="1600"/>
            <a:t>Businesses should identify the reasons behind the low sales in the 6th month and work towards addressing them.</a:t>
          </a:r>
        </a:p>
      </dgm:t>
    </dgm:pt>
    <dgm:pt modelId="{C597B067-FB50-4A5C-9787-A3DA4AF99CE2}" type="parTrans" cxnId="{C70FE309-5659-446C-BEB2-3FC94E44452B}">
      <dgm:prSet/>
      <dgm:spPr/>
      <dgm:t>
        <a:bodyPr/>
        <a:lstStyle/>
        <a:p>
          <a:pPr algn="ctr"/>
          <a:endParaRPr lang="en-US"/>
        </a:p>
      </dgm:t>
    </dgm:pt>
    <dgm:pt modelId="{2265B136-17F5-4173-877E-DA0B372B2E40}" type="sibTrans" cxnId="{C70FE309-5659-446C-BEB2-3FC94E44452B}">
      <dgm:prSet/>
      <dgm:spPr/>
      <dgm:t>
        <a:bodyPr/>
        <a:lstStyle/>
        <a:p>
          <a:pPr algn="ctr"/>
          <a:endParaRPr lang="en-US"/>
        </a:p>
      </dgm:t>
    </dgm:pt>
    <dgm:pt modelId="{18856737-8853-41DE-9384-C36E5902411B}">
      <dgm:prSet custT="1">
        <dgm:style>
          <a:lnRef idx="0">
            <a:schemeClr val="accent4"/>
          </a:lnRef>
          <a:fillRef idx="3">
            <a:schemeClr val="accent4"/>
          </a:fillRef>
          <a:effectRef idx="3">
            <a:schemeClr val="accent4"/>
          </a:effectRef>
          <a:fontRef idx="minor">
            <a:schemeClr val="lt1"/>
          </a:fontRef>
        </dgm:style>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ctr"/>
          <a:r>
            <a:rPr lang="en-US" sz="1600"/>
            <a:t>Businesses should focus their marketing efforts on Thursdays to improve sales on this day.</a:t>
          </a:r>
        </a:p>
      </dgm:t>
    </dgm:pt>
    <dgm:pt modelId="{CB1DA2E0-94FF-4F90-886D-EFB709F23E35}" type="parTrans" cxnId="{6445082E-6E86-419D-B4E4-ABAE031A400A}">
      <dgm:prSet/>
      <dgm:spPr/>
      <dgm:t>
        <a:bodyPr/>
        <a:lstStyle/>
        <a:p>
          <a:pPr algn="ctr"/>
          <a:endParaRPr lang="en-US"/>
        </a:p>
      </dgm:t>
    </dgm:pt>
    <dgm:pt modelId="{4EC43A08-6952-4C2B-994D-8BFBE4445410}" type="sibTrans" cxnId="{6445082E-6E86-419D-B4E4-ABAE031A400A}">
      <dgm:prSet/>
      <dgm:spPr/>
      <dgm:t>
        <a:bodyPr/>
        <a:lstStyle/>
        <a:p>
          <a:pPr algn="ctr"/>
          <a:endParaRPr lang="en-US"/>
        </a:p>
      </dgm:t>
    </dgm:pt>
    <dgm:pt modelId="{19F8C2AB-F44D-4498-9BB6-06DDACD95372}">
      <dgm:prSet custT="1">
        <dgm:style>
          <a:lnRef idx="0">
            <a:schemeClr val="accent4"/>
          </a:lnRef>
          <a:fillRef idx="3">
            <a:schemeClr val="accent4"/>
          </a:fillRef>
          <a:effectRef idx="3">
            <a:schemeClr val="accent4"/>
          </a:effectRef>
          <a:fontRef idx="minor">
            <a:schemeClr val="lt1"/>
          </a:fontRef>
        </dgm:style>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ctr"/>
          <a:r>
            <a:rPr lang="en-US" sz="1600"/>
            <a:t>Strategies such as weekend sales can be employed to increase sales from Friday to Sunday.</a:t>
          </a:r>
        </a:p>
      </dgm:t>
    </dgm:pt>
    <dgm:pt modelId="{06286792-8083-419D-9128-4EBD653FF088}" type="parTrans" cxnId="{049BB2B5-C4C2-447C-981B-B1B05518C6E7}">
      <dgm:prSet/>
      <dgm:spPr/>
      <dgm:t>
        <a:bodyPr/>
        <a:lstStyle/>
        <a:p>
          <a:pPr algn="ctr"/>
          <a:endParaRPr lang="en-US"/>
        </a:p>
      </dgm:t>
    </dgm:pt>
    <dgm:pt modelId="{18A6EA6F-BC37-4B42-A6A0-B472AB12B433}" type="sibTrans" cxnId="{049BB2B5-C4C2-447C-981B-B1B05518C6E7}">
      <dgm:prSet/>
      <dgm:spPr/>
      <dgm:t>
        <a:bodyPr/>
        <a:lstStyle/>
        <a:p>
          <a:pPr algn="ctr"/>
          <a:endParaRPr lang="en-US"/>
        </a:p>
      </dgm:t>
    </dgm:pt>
    <dgm:pt modelId="{1F286A1C-9BDD-47CA-85E3-F7B13D58778A}">
      <dgm:prSet custT="1">
        <dgm:style>
          <a:lnRef idx="0">
            <a:schemeClr val="accent4"/>
          </a:lnRef>
          <a:fillRef idx="3">
            <a:schemeClr val="accent4"/>
          </a:fillRef>
          <a:effectRef idx="3">
            <a:schemeClr val="accent4"/>
          </a:effectRef>
          <a:fontRef idx="minor">
            <a:schemeClr val="lt1"/>
          </a:fontRef>
        </dgm:style>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ctr"/>
          <a:r>
            <a:rPr lang="en-US" sz="1600"/>
            <a:t>Businesses should consider offering discounts or promotions during the start of the month to increase sales.</a:t>
          </a:r>
        </a:p>
      </dgm:t>
    </dgm:pt>
    <dgm:pt modelId="{F1EDC0A4-4DCF-47F1-AB79-E7130011A946}" type="parTrans" cxnId="{AA662D74-E0A6-423C-967D-DAECAE19982B}">
      <dgm:prSet/>
      <dgm:spPr/>
      <dgm:t>
        <a:bodyPr/>
        <a:lstStyle/>
        <a:p>
          <a:pPr algn="ctr"/>
          <a:endParaRPr lang="en-US"/>
        </a:p>
      </dgm:t>
    </dgm:pt>
    <dgm:pt modelId="{E1636E2E-5CE6-437B-AD14-62716005A101}" type="sibTrans" cxnId="{AA662D74-E0A6-423C-967D-DAECAE19982B}">
      <dgm:prSet/>
      <dgm:spPr/>
      <dgm:t>
        <a:bodyPr/>
        <a:lstStyle/>
        <a:p>
          <a:pPr algn="ctr"/>
          <a:endParaRPr lang="en-US"/>
        </a:p>
      </dgm:t>
    </dgm:pt>
    <dgm:pt modelId="{C7572E57-E54A-494A-A6A8-851D5CF421A7}">
      <dgm:prSet custT="1">
        <dgm:style>
          <a:lnRef idx="0">
            <a:schemeClr val="accent4"/>
          </a:lnRef>
          <a:fillRef idx="3">
            <a:schemeClr val="accent4"/>
          </a:fillRef>
          <a:effectRef idx="3">
            <a:schemeClr val="accent4"/>
          </a:effectRef>
          <a:fontRef idx="minor">
            <a:schemeClr val="lt1"/>
          </a:fontRef>
        </dgm:style>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ctr"/>
          <a:r>
            <a:rPr lang="en-US" sz="1600"/>
            <a:t>Efforts should be made to resolve the orders on hold to prevent revenue loss.</a:t>
          </a:r>
        </a:p>
      </dgm:t>
    </dgm:pt>
    <dgm:pt modelId="{90079AC5-8C30-4167-8C18-1B1085965547}" type="parTrans" cxnId="{014AF363-ABFA-4791-A7FA-F9F147238282}">
      <dgm:prSet/>
      <dgm:spPr/>
      <dgm:t>
        <a:bodyPr/>
        <a:lstStyle/>
        <a:p>
          <a:pPr algn="ctr"/>
          <a:endParaRPr lang="en-US"/>
        </a:p>
      </dgm:t>
    </dgm:pt>
    <dgm:pt modelId="{A95C87B8-F3EB-4B04-A917-5E9A676DE130}" type="sibTrans" cxnId="{014AF363-ABFA-4791-A7FA-F9F147238282}">
      <dgm:prSet/>
      <dgm:spPr/>
      <dgm:t>
        <a:bodyPr/>
        <a:lstStyle/>
        <a:p>
          <a:pPr algn="ctr"/>
          <a:endParaRPr lang="en-US"/>
        </a:p>
      </dgm:t>
    </dgm:pt>
    <dgm:pt modelId="{A37FD097-5867-4D7E-A8D0-B0D41B3F6150}">
      <dgm:prSet custT="1">
        <dgm:style>
          <a:lnRef idx="0">
            <a:schemeClr val="accent4"/>
          </a:lnRef>
          <a:fillRef idx="3">
            <a:schemeClr val="accent4"/>
          </a:fillRef>
          <a:effectRef idx="3">
            <a:schemeClr val="accent4"/>
          </a:effectRef>
          <a:fontRef idx="minor">
            <a:schemeClr val="lt1"/>
          </a:fontRef>
        </dgm:style>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ctr"/>
          <a:r>
            <a:rPr lang="en-US" sz="1600"/>
            <a:t>Businesses should monitor canceled orders closely and identify any trends to address them.</a:t>
          </a:r>
        </a:p>
      </dgm:t>
    </dgm:pt>
    <dgm:pt modelId="{03EF5B72-D0E7-4647-BD88-56D1AD84E726}" type="parTrans" cxnId="{F36CBD71-0A1A-417E-9A5F-C721C7154B1C}">
      <dgm:prSet/>
      <dgm:spPr/>
      <dgm:t>
        <a:bodyPr/>
        <a:lstStyle/>
        <a:p>
          <a:pPr algn="ctr"/>
          <a:endParaRPr lang="en-US"/>
        </a:p>
      </dgm:t>
    </dgm:pt>
    <dgm:pt modelId="{B3DAAC8A-F289-45D9-84A8-A7D5970D4FEA}" type="sibTrans" cxnId="{F36CBD71-0A1A-417E-9A5F-C721C7154B1C}">
      <dgm:prSet/>
      <dgm:spPr/>
      <dgm:t>
        <a:bodyPr/>
        <a:lstStyle/>
        <a:p>
          <a:pPr algn="ctr"/>
          <a:endParaRPr lang="en-US"/>
        </a:p>
      </dgm:t>
    </dgm:pt>
    <dgm:pt modelId="{51695ED1-DEFB-498E-B987-E117FEA95D8C}">
      <dgm:prSet custT="1">
        <dgm:style>
          <a:lnRef idx="0">
            <a:schemeClr val="accent4"/>
          </a:lnRef>
          <a:fillRef idx="3">
            <a:schemeClr val="accent4"/>
          </a:fillRef>
          <a:effectRef idx="3">
            <a:schemeClr val="accent4"/>
          </a:effectRef>
          <a:fontRef idx="minor">
            <a:schemeClr val="lt1"/>
          </a:fontRef>
        </dgm:style>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ctr"/>
          <a:r>
            <a:rPr lang="en-US" sz="1600"/>
            <a:t>Steps should be taken to resolve disputes quickly and efficiently to maintain customer satisfaction.</a:t>
          </a:r>
        </a:p>
      </dgm:t>
    </dgm:pt>
    <dgm:pt modelId="{549D117B-29EF-4376-9B82-F3287AD65D47}" type="parTrans" cxnId="{E00D2C68-8E64-4BC1-B675-81FBAAFAD1AB}">
      <dgm:prSet/>
      <dgm:spPr/>
      <dgm:t>
        <a:bodyPr/>
        <a:lstStyle/>
        <a:p>
          <a:pPr algn="ctr"/>
          <a:endParaRPr lang="en-US"/>
        </a:p>
      </dgm:t>
    </dgm:pt>
    <dgm:pt modelId="{FB6FD761-9848-4D81-A652-215E7657BD22}" type="sibTrans" cxnId="{E00D2C68-8E64-4BC1-B675-81FBAAFAD1AB}">
      <dgm:prSet/>
      <dgm:spPr/>
      <dgm:t>
        <a:bodyPr/>
        <a:lstStyle/>
        <a:p>
          <a:pPr algn="ctr"/>
          <a:endParaRPr lang="en-US"/>
        </a:p>
      </dgm:t>
    </dgm:pt>
    <dgm:pt modelId="{BD7B3C03-95C2-469C-8EF7-A6029748259F}">
      <dgm:prSet custT="1">
        <dgm:style>
          <a:lnRef idx="0">
            <a:schemeClr val="accent4"/>
          </a:lnRef>
          <a:fillRef idx="3">
            <a:schemeClr val="accent4"/>
          </a:fillRef>
          <a:effectRef idx="3">
            <a:schemeClr val="accent4"/>
          </a:effectRef>
          <a:fontRef idx="minor">
            <a:schemeClr val="lt1"/>
          </a:fontRef>
        </dgm:style>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ctr"/>
          <a:r>
            <a:rPr lang="en-US" sz="1600"/>
            <a:t>Businesses should consider expanding their inventory of classic car parts, given their high sales percentage.</a:t>
          </a:r>
        </a:p>
      </dgm:t>
    </dgm:pt>
    <dgm:pt modelId="{0BA1CE50-023B-4D1B-93EC-E72C5FF62964}" type="parTrans" cxnId="{EE74EFC7-7F82-4279-A897-74123689D858}">
      <dgm:prSet/>
      <dgm:spPr/>
      <dgm:t>
        <a:bodyPr/>
        <a:lstStyle/>
        <a:p>
          <a:pPr algn="ctr"/>
          <a:endParaRPr lang="en-US"/>
        </a:p>
      </dgm:t>
    </dgm:pt>
    <dgm:pt modelId="{0CFADACF-C18B-4672-863B-C2A904D22E84}" type="sibTrans" cxnId="{EE74EFC7-7F82-4279-A897-74123689D858}">
      <dgm:prSet/>
      <dgm:spPr/>
      <dgm:t>
        <a:bodyPr/>
        <a:lstStyle/>
        <a:p>
          <a:pPr algn="ctr"/>
          <a:endParaRPr lang="en-US"/>
        </a:p>
      </dgm:t>
    </dgm:pt>
    <dgm:pt modelId="{C00A1322-9CF8-40E4-B0ED-7294F21004F3}" type="pres">
      <dgm:prSet presAssocID="{3083795C-A3CE-4908-BBE4-2627E9615FE1}" presName="diagram" presStyleCnt="0">
        <dgm:presLayoutVars>
          <dgm:dir/>
          <dgm:resizeHandles val="exact"/>
        </dgm:presLayoutVars>
      </dgm:prSet>
      <dgm:spPr/>
    </dgm:pt>
    <dgm:pt modelId="{A6142A34-FDED-48E0-AC4B-E43523A06C86}" type="pres">
      <dgm:prSet presAssocID="{83B7D477-B8FE-40FE-83CA-94E2F43B8206}" presName="node" presStyleLbl="node1" presStyleIdx="0" presStyleCnt="10">
        <dgm:presLayoutVars>
          <dgm:bulletEnabled val="1"/>
        </dgm:presLayoutVars>
      </dgm:prSet>
      <dgm:spPr/>
    </dgm:pt>
    <dgm:pt modelId="{82204E38-3C7E-4398-9AED-E291277EDC5B}" type="pres">
      <dgm:prSet presAssocID="{BE9E122D-3CE6-48E0-93A2-FF4636A04B26}" presName="sibTrans" presStyleCnt="0"/>
      <dgm:spPr/>
    </dgm:pt>
    <dgm:pt modelId="{32899CA6-E204-44D2-A6E4-EEA8342AD932}" type="pres">
      <dgm:prSet presAssocID="{56931126-6CAF-4A94-8495-76377FDDE2AE}" presName="node" presStyleLbl="node1" presStyleIdx="1" presStyleCnt="10">
        <dgm:presLayoutVars>
          <dgm:bulletEnabled val="1"/>
        </dgm:presLayoutVars>
      </dgm:prSet>
      <dgm:spPr/>
    </dgm:pt>
    <dgm:pt modelId="{911055C8-796B-4465-99A9-0437075CD28D}" type="pres">
      <dgm:prSet presAssocID="{82176603-C74C-4D7C-9B01-319CF0A5EAA0}" presName="sibTrans" presStyleCnt="0"/>
      <dgm:spPr/>
    </dgm:pt>
    <dgm:pt modelId="{F52E45D7-0844-49E6-A48A-606606CC969C}" type="pres">
      <dgm:prSet presAssocID="{845C87F4-D71E-41F4-9C2B-A80C455D89D1}" presName="node" presStyleLbl="node1" presStyleIdx="2" presStyleCnt="10">
        <dgm:presLayoutVars>
          <dgm:bulletEnabled val="1"/>
        </dgm:presLayoutVars>
      </dgm:prSet>
      <dgm:spPr/>
    </dgm:pt>
    <dgm:pt modelId="{306E5E66-E08C-4F6C-9C46-C19DF8FC2916}" type="pres">
      <dgm:prSet presAssocID="{2265B136-17F5-4173-877E-DA0B372B2E40}" presName="sibTrans" presStyleCnt="0"/>
      <dgm:spPr/>
    </dgm:pt>
    <dgm:pt modelId="{5ADDF613-1022-4298-B160-18633B76750F}" type="pres">
      <dgm:prSet presAssocID="{18856737-8853-41DE-9384-C36E5902411B}" presName="node" presStyleLbl="node1" presStyleIdx="3" presStyleCnt="10">
        <dgm:presLayoutVars>
          <dgm:bulletEnabled val="1"/>
        </dgm:presLayoutVars>
      </dgm:prSet>
      <dgm:spPr/>
    </dgm:pt>
    <dgm:pt modelId="{78AFAF0D-91CE-4F1A-ABCC-4728863230B0}" type="pres">
      <dgm:prSet presAssocID="{4EC43A08-6952-4C2B-994D-8BFBE4445410}" presName="sibTrans" presStyleCnt="0"/>
      <dgm:spPr/>
    </dgm:pt>
    <dgm:pt modelId="{C44D2FCE-1E55-43E1-A828-057B36808851}" type="pres">
      <dgm:prSet presAssocID="{19F8C2AB-F44D-4498-9BB6-06DDACD95372}" presName="node" presStyleLbl="node1" presStyleIdx="4" presStyleCnt="10">
        <dgm:presLayoutVars>
          <dgm:bulletEnabled val="1"/>
        </dgm:presLayoutVars>
      </dgm:prSet>
      <dgm:spPr/>
    </dgm:pt>
    <dgm:pt modelId="{3BF07957-6465-4E4A-BA09-74400E9749AD}" type="pres">
      <dgm:prSet presAssocID="{18A6EA6F-BC37-4B42-A6A0-B472AB12B433}" presName="sibTrans" presStyleCnt="0"/>
      <dgm:spPr/>
    </dgm:pt>
    <dgm:pt modelId="{6972D67E-6A49-48DA-8C54-F1A8B9FEA0C7}" type="pres">
      <dgm:prSet presAssocID="{1F286A1C-9BDD-47CA-85E3-F7B13D58778A}" presName="node" presStyleLbl="node1" presStyleIdx="5" presStyleCnt="10">
        <dgm:presLayoutVars>
          <dgm:bulletEnabled val="1"/>
        </dgm:presLayoutVars>
      </dgm:prSet>
      <dgm:spPr/>
    </dgm:pt>
    <dgm:pt modelId="{AEA1E903-4D7E-41D0-BA4D-2C3C6587E932}" type="pres">
      <dgm:prSet presAssocID="{E1636E2E-5CE6-437B-AD14-62716005A101}" presName="sibTrans" presStyleCnt="0"/>
      <dgm:spPr/>
    </dgm:pt>
    <dgm:pt modelId="{0053E30A-E1A0-4AD5-9834-FF2CABE4D197}" type="pres">
      <dgm:prSet presAssocID="{C7572E57-E54A-494A-A6A8-851D5CF421A7}" presName="node" presStyleLbl="node1" presStyleIdx="6" presStyleCnt="10">
        <dgm:presLayoutVars>
          <dgm:bulletEnabled val="1"/>
        </dgm:presLayoutVars>
      </dgm:prSet>
      <dgm:spPr/>
    </dgm:pt>
    <dgm:pt modelId="{E143277C-6402-44CF-8112-12C79D3A0911}" type="pres">
      <dgm:prSet presAssocID="{A95C87B8-F3EB-4B04-A917-5E9A676DE130}" presName="sibTrans" presStyleCnt="0"/>
      <dgm:spPr/>
    </dgm:pt>
    <dgm:pt modelId="{5150B40D-E2CA-4E72-AC58-82C06692A64A}" type="pres">
      <dgm:prSet presAssocID="{A37FD097-5867-4D7E-A8D0-B0D41B3F6150}" presName="node" presStyleLbl="node1" presStyleIdx="7" presStyleCnt="10">
        <dgm:presLayoutVars>
          <dgm:bulletEnabled val="1"/>
        </dgm:presLayoutVars>
      </dgm:prSet>
      <dgm:spPr/>
    </dgm:pt>
    <dgm:pt modelId="{343884F7-3A4A-411F-8B93-8D58ACE9EB2D}" type="pres">
      <dgm:prSet presAssocID="{B3DAAC8A-F289-45D9-84A8-A7D5970D4FEA}" presName="sibTrans" presStyleCnt="0"/>
      <dgm:spPr/>
    </dgm:pt>
    <dgm:pt modelId="{1F6FF908-60C9-43A5-A240-6465225AE9D1}" type="pres">
      <dgm:prSet presAssocID="{51695ED1-DEFB-498E-B987-E117FEA95D8C}" presName="node" presStyleLbl="node1" presStyleIdx="8" presStyleCnt="10">
        <dgm:presLayoutVars>
          <dgm:bulletEnabled val="1"/>
        </dgm:presLayoutVars>
      </dgm:prSet>
      <dgm:spPr/>
    </dgm:pt>
    <dgm:pt modelId="{CFBE9180-CE6A-4CAC-9F14-8F6B45FC88E8}" type="pres">
      <dgm:prSet presAssocID="{FB6FD761-9848-4D81-A652-215E7657BD22}" presName="sibTrans" presStyleCnt="0"/>
      <dgm:spPr/>
    </dgm:pt>
    <dgm:pt modelId="{0691CAC7-FD0C-4B6B-94DF-A52FEF00AE70}" type="pres">
      <dgm:prSet presAssocID="{BD7B3C03-95C2-469C-8EF7-A6029748259F}" presName="node" presStyleLbl="node1" presStyleIdx="9" presStyleCnt="10">
        <dgm:presLayoutVars>
          <dgm:bulletEnabled val="1"/>
        </dgm:presLayoutVars>
      </dgm:prSet>
      <dgm:spPr/>
    </dgm:pt>
  </dgm:ptLst>
  <dgm:cxnLst>
    <dgm:cxn modelId="{49FE6D01-549B-4CD7-9C92-52A2704EE94E}" type="presOf" srcId="{845C87F4-D71E-41F4-9C2B-A80C455D89D1}" destId="{F52E45D7-0844-49E6-A48A-606606CC969C}" srcOrd="0" destOrd="0" presId="urn:microsoft.com/office/officeart/2005/8/layout/default"/>
    <dgm:cxn modelId="{C70FE309-5659-446C-BEB2-3FC94E44452B}" srcId="{3083795C-A3CE-4908-BBE4-2627E9615FE1}" destId="{845C87F4-D71E-41F4-9C2B-A80C455D89D1}" srcOrd="2" destOrd="0" parTransId="{C597B067-FB50-4A5C-9787-A3DA4AF99CE2}" sibTransId="{2265B136-17F5-4173-877E-DA0B372B2E40}"/>
    <dgm:cxn modelId="{62788C2C-8365-471D-9703-83E29F1923BE}" type="presOf" srcId="{A37FD097-5867-4D7E-A8D0-B0D41B3F6150}" destId="{5150B40D-E2CA-4E72-AC58-82C06692A64A}" srcOrd="0" destOrd="0" presId="urn:microsoft.com/office/officeart/2005/8/layout/default"/>
    <dgm:cxn modelId="{6445082E-6E86-419D-B4E4-ABAE031A400A}" srcId="{3083795C-A3CE-4908-BBE4-2627E9615FE1}" destId="{18856737-8853-41DE-9384-C36E5902411B}" srcOrd="3" destOrd="0" parTransId="{CB1DA2E0-94FF-4F90-886D-EFB709F23E35}" sibTransId="{4EC43A08-6952-4C2B-994D-8BFBE4445410}"/>
    <dgm:cxn modelId="{58DAB863-5712-44C5-91ED-A09B14213EFF}" type="presOf" srcId="{18856737-8853-41DE-9384-C36E5902411B}" destId="{5ADDF613-1022-4298-B160-18633B76750F}" srcOrd="0" destOrd="0" presId="urn:microsoft.com/office/officeart/2005/8/layout/default"/>
    <dgm:cxn modelId="{014AF363-ABFA-4791-A7FA-F9F147238282}" srcId="{3083795C-A3CE-4908-BBE4-2627E9615FE1}" destId="{C7572E57-E54A-494A-A6A8-851D5CF421A7}" srcOrd="6" destOrd="0" parTransId="{90079AC5-8C30-4167-8C18-1B1085965547}" sibTransId="{A95C87B8-F3EB-4B04-A917-5E9A676DE130}"/>
    <dgm:cxn modelId="{E00D2C68-8E64-4BC1-B675-81FBAAFAD1AB}" srcId="{3083795C-A3CE-4908-BBE4-2627E9615FE1}" destId="{51695ED1-DEFB-498E-B987-E117FEA95D8C}" srcOrd="8" destOrd="0" parTransId="{549D117B-29EF-4376-9B82-F3287AD65D47}" sibTransId="{FB6FD761-9848-4D81-A652-215E7657BD22}"/>
    <dgm:cxn modelId="{B49CA76B-D78D-49F2-87BC-775E4943B6C8}" type="presOf" srcId="{83B7D477-B8FE-40FE-83CA-94E2F43B8206}" destId="{A6142A34-FDED-48E0-AC4B-E43523A06C86}" srcOrd="0" destOrd="0" presId="urn:microsoft.com/office/officeart/2005/8/layout/default"/>
    <dgm:cxn modelId="{F36CBD71-0A1A-417E-9A5F-C721C7154B1C}" srcId="{3083795C-A3CE-4908-BBE4-2627E9615FE1}" destId="{A37FD097-5867-4D7E-A8D0-B0D41B3F6150}" srcOrd="7" destOrd="0" parTransId="{03EF5B72-D0E7-4647-BD88-56D1AD84E726}" sibTransId="{B3DAAC8A-F289-45D9-84A8-A7D5970D4FEA}"/>
    <dgm:cxn modelId="{AA662D74-E0A6-423C-967D-DAECAE19982B}" srcId="{3083795C-A3CE-4908-BBE4-2627E9615FE1}" destId="{1F286A1C-9BDD-47CA-85E3-F7B13D58778A}" srcOrd="5" destOrd="0" parTransId="{F1EDC0A4-4DCF-47F1-AB79-E7130011A946}" sibTransId="{E1636E2E-5CE6-437B-AD14-62716005A101}"/>
    <dgm:cxn modelId="{DC4AB683-B8ED-4C4B-818A-6BA3D199A8BA}" srcId="{3083795C-A3CE-4908-BBE4-2627E9615FE1}" destId="{56931126-6CAF-4A94-8495-76377FDDE2AE}" srcOrd="1" destOrd="0" parTransId="{B163763E-6BE4-4058-8EE7-69DDDB96C0F1}" sibTransId="{82176603-C74C-4D7C-9B01-319CF0A5EAA0}"/>
    <dgm:cxn modelId="{FFCCD289-E54A-4508-9C5E-77E259330E0B}" type="presOf" srcId="{51695ED1-DEFB-498E-B987-E117FEA95D8C}" destId="{1F6FF908-60C9-43A5-A240-6465225AE9D1}" srcOrd="0" destOrd="0" presId="urn:microsoft.com/office/officeart/2005/8/layout/default"/>
    <dgm:cxn modelId="{C6DCF09C-11C5-462B-829F-D53FEC6DB31B}" type="presOf" srcId="{BD7B3C03-95C2-469C-8EF7-A6029748259F}" destId="{0691CAC7-FD0C-4B6B-94DF-A52FEF00AE70}" srcOrd="0" destOrd="0" presId="urn:microsoft.com/office/officeart/2005/8/layout/default"/>
    <dgm:cxn modelId="{047D55AB-0729-4664-BF91-6E05D8FAF218}" srcId="{3083795C-A3CE-4908-BBE4-2627E9615FE1}" destId="{83B7D477-B8FE-40FE-83CA-94E2F43B8206}" srcOrd="0" destOrd="0" parTransId="{7DE48AA4-8A41-4331-ACB0-2B6883C76383}" sibTransId="{BE9E122D-3CE6-48E0-93A2-FF4636A04B26}"/>
    <dgm:cxn modelId="{049BB2B5-C4C2-447C-981B-B1B05518C6E7}" srcId="{3083795C-A3CE-4908-BBE4-2627E9615FE1}" destId="{19F8C2AB-F44D-4498-9BB6-06DDACD95372}" srcOrd="4" destOrd="0" parTransId="{06286792-8083-419D-9128-4EBD653FF088}" sibTransId="{18A6EA6F-BC37-4B42-A6A0-B472AB12B433}"/>
    <dgm:cxn modelId="{EE74EFC7-7F82-4279-A897-74123689D858}" srcId="{3083795C-A3CE-4908-BBE4-2627E9615FE1}" destId="{BD7B3C03-95C2-469C-8EF7-A6029748259F}" srcOrd="9" destOrd="0" parTransId="{0BA1CE50-023B-4D1B-93EC-E72C5FF62964}" sibTransId="{0CFADACF-C18B-4672-863B-C2A904D22E84}"/>
    <dgm:cxn modelId="{529062CC-8EC3-4A4F-A0D0-9198672ACF72}" type="presOf" srcId="{19F8C2AB-F44D-4498-9BB6-06DDACD95372}" destId="{C44D2FCE-1E55-43E1-A828-057B36808851}" srcOrd="0" destOrd="0" presId="urn:microsoft.com/office/officeart/2005/8/layout/default"/>
    <dgm:cxn modelId="{DBCE7AD2-36E0-4D9F-BA73-6931BC677315}" type="presOf" srcId="{3083795C-A3CE-4908-BBE4-2627E9615FE1}" destId="{C00A1322-9CF8-40E4-B0ED-7294F21004F3}" srcOrd="0" destOrd="0" presId="urn:microsoft.com/office/officeart/2005/8/layout/default"/>
    <dgm:cxn modelId="{AF1095DE-F0B7-4AAD-AB05-1A4AFE3C0CEA}" type="presOf" srcId="{C7572E57-E54A-494A-A6A8-851D5CF421A7}" destId="{0053E30A-E1A0-4AD5-9834-FF2CABE4D197}" srcOrd="0" destOrd="0" presId="urn:microsoft.com/office/officeart/2005/8/layout/default"/>
    <dgm:cxn modelId="{03EAD6F8-ED09-4D7B-92BF-C8B3A0D93ED0}" type="presOf" srcId="{1F286A1C-9BDD-47CA-85E3-F7B13D58778A}" destId="{6972D67E-6A49-48DA-8C54-F1A8B9FEA0C7}" srcOrd="0" destOrd="0" presId="urn:microsoft.com/office/officeart/2005/8/layout/default"/>
    <dgm:cxn modelId="{E6B1EEF9-DC5B-4F55-AA6C-2D084F65EA27}" type="presOf" srcId="{56931126-6CAF-4A94-8495-76377FDDE2AE}" destId="{32899CA6-E204-44D2-A6E4-EEA8342AD932}" srcOrd="0" destOrd="0" presId="urn:microsoft.com/office/officeart/2005/8/layout/default"/>
    <dgm:cxn modelId="{B5EA4684-B000-4386-B749-7583D61C2FCF}" type="presParOf" srcId="{C00A1322-9CF8-40E4-B0ED-7294F21004F3}" destId="{A6142A34-FDED-48E0-AC4B-E43523A06C86}" srcOrd="0" destOrd="0" presId="urn:microsoft.com/office/officeart/2005/8/layout/default"/>
    <dgm:cxn modelId="{BDC1B6A8-128E-462F-8E56-575D3B316C09}" type="presParOf" srcId="{C00A1322-9CF8-40E4-B0ED-7294F21004F3}" destId="{82204E38-3C7E-4398-9AED-E291277EDC5B}" srcOrd="1" destOrd="0" presId="urn:microsoft.com/office/officeart/2005/8/layout/default"/>
    <dgm:cxn modelId="{6B45E23E-8BC5-48A6-8663-E2C34D81EF78}" type="presParOf" srcId="{C00A1322-9CF8-40E4-B0ED-7294F21004F3}" destId="{32899CA6-E204-44D2-A6E4-EEA8342AD932}" srcOrd="2" destOrd="0" presId="urn:microsoft.com/office/officeart/2005/8/layout/default"/>
    <dgm:cxn modelId="{DC63023B-07FE-4F37-B907-9E36B1A4EA6D}" type="presParOf" srcId="{C00A1322-9CF8-40E4-B0ED-7294F21004F3}" destId="{911055C8-796B-4465-99A9-0437075CD28D}" srcOrd="3" destOrd="0" presId="urn:microsoft.com/office/officeart/2005/8/layout/default"/>
    <dgm:cxn modelId="{4B535641-6CC8-47FA-9D6F-2D6397F19D8E}" type="presParOf" srcId="{C00A1322-9CF8-40E4-B0ED-7294F21004F3}" destId="{F52E45D7-0844-49E6-A48A-606606CC969C}" srcOrd="4" destOrd="0" presId="urn:microsoft.com/office/officeart/2005/8/layout/default"/>
    <dgm:cxn modelId="{ACA04567-0C6D-4EA3-85B6-8B721C4B0CF4}" type="presParOf" srcId="{C00A1322-9CF8-40E4-B0ED-7294F21004F3}" destId="{306E5E66-E08C-4F6C-9C46-C19DF8FC2916}" srcOrd="5" destOrd="0" presId="urn:microsoft.com/office/officeart/2005/8/layout/default"/>
    <dgm:cxn modelId="{09C99CB2-FA39-4496-8561-21D8DA42BE5B}" type="presParOf" srcId="{C00A1322-9CF8-40E4-B0ED-7294F21004F3}" destId="{5ADDF613-1022-4298-B160-18633B76750F}" srcOrd="6" destOrd="0" presId="urn:microsoft.com/office/officeart/2005/8/layout/default"/>
    <dgm:cxn modelId="{940F8603-9B86-4647-9656-C29765D03AE8}" type="presParOf" srcId="{C00A1322-9CF8-40E4-B0ED-7294F21004F3}" destId="{78AFAF0D-91CE-4F1A-ABCC-4728863230B0}" srcOrd="7" destOrd="0" presId="urn:microsoft.com/office/officeart/2005/8/layout/default"/>
    <dgm:cxn modelId="{F535D9A5-D9A0-4730-AD05-0B4F40F46959}" type="presParOf" srcId="{C00A1322-9CF8-40E4-B0ED-7294F21004F3}" destId="{C44D2FCE-1E55-43E1-A828-057B36808851}" srcOrd="8" destOrd="0" presId="urn:microsoft.com/office/officeart/2005/8/layout/default"/>
    <dgm:cxn modelId="{433BEEF0-0E1F-4F9F-88AE-63F5A3305784}" type="presParOf" srcId="{C00A1322-9CF8-40E4-B0ED-7294F21004F3}" destId="{3BF07957-6465-4E4A-BA09-74400E9749AD}" srcOrd="9" destOrd="0" presId="urn:microsoft.com/office/officeart/2005/8/layout/default"/>
    <dgm:cxn modelId="{54002C88-D38E-4046-BEB3-036FFF7BD4F6}" type="presParOf" srcId="{C00A1322-9CF8-40E4-B0ED-7294F21004F3}" destId="{6972D67E-6A49-48DA-8C54-F1A8B9FEA0C7}" srcOrd="10" destOrd="0" presId="urn:microsoft.com/office/officeart/2005/8/layout/default"/>
    <dgm:cxn modelId="{84F2B8CD-ECAD-4C9F-A782-FC7676148A95}" type="presParOf" srcId="{C00A1322-9CF8-40E4-B0ED-7294F21004F3}" destId="{AEA1E903-4D7E-41D0-BA4D-2C3C6587E932}" srcOrd="11" destOrd="0" presId="urn:microsoft.com/office/officeart/2005/8/layout/default"/>
    <dgm:cxn modelId="{7A228BBF-FA7C-4FC4-BEF9-C1345F91F7AF}" type="presParOf" srcId="{C00A1322-9CF8-40E4-B0ED-7294F21004F3}" destId="{0053E30A-E1A0-4AD5-9834-FF2CABE4D197}" srcOrd="12" destOrd="0" presId="urn:microsoft.com/office/officeart/2005/8/layout/default"/>
    <dgm:cxn modelId="{8FD2DAFF-B71F-465D-AA29-F696D02C8E97}" type="presParOf" srcId="{C00A1322-9CF8-40E4-B0ED-7294F21004F3}" destId="{E143277C-6402-44CF-8112-12C79D3A0911}" srcOrd="13" destOrd="0" presId="urn:microsoft.com/office/officeart/2005/8/layout/default"/>
    <dgm:cxn modelId="{260F9424-17FB-4D54-817B-5096D276DD25}" type="presParOf" srcId="{C00A1322-9CF8-40E4-B0ED-7294F21004F3}" destId="{5150B40D-E2CA-4E72-AC58-82C06692A64A}" srcOrd="14" destOrd="0" presId="urn:microsoft.com/office/officeart/2005/8/layout/default"/>
    <dgm:cxn modelId="{A561A01B-C64C-4398-BB3B-699E2B2A204C}" type="presParOf" srcId="{C00A1322-9CF8-40E4-B0ED-7294F21004F3}" destId="{343884F7-3A4A-411F-8B93-8D58ACE9EB2D}" srcOrd="15" destOrd="0" presId="urn:microsoft.com/office/officeart/2005/8/layout/default"/>
    <dgm:cxn modelId="{C884F5F8-756C-47EB-A892-C75F18163E80}" type="presParOf" srcId="{C00A1322-9CF8-40E4-B0ED-7294F21004F3}" destId="{1F6FF908-60C9-43A5-A240-6465225AE9D1}" srcOrd="16" destOrd="0" presId="urn:microsoft.com/office/officeart/2005/8/layout/default"/>
    <dgm:cxn modelId="{EE065428-2F09-4EDB-874D-7F91DD4ABF27}" type="presParOf" srcId="{C00A1322-9CF8-40E4-B0ED-7294F21004F3}" destId="{CFBE9180-CE6A-4CAC-9F14-8F6B45FC88E8}" srcOrd="17" destOrd="0" presId="urn:microsoft.com/office/officeart/2005/8/layout/default"/>
    <dgm:cxn modelId="{DB062F56-94FF-489B-AB1C-A0777D1E67E4}" type="presParOf" srcId="{C00A1322-9CF8-40E4-B0ED-7294F21004F3}" destId="{0691CAC7-FD0C-4B6B-94DF-A52FEF00AE70}" srcOrd="18"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43AFC-736C-4233-9A15-70BB769D2C4A}">
      <dsp:nvSpPr>
        <dsp:cNvPr id="0" name=""/>
        <dsp:cNvSpPr/>
      </dsp:nvSpPr>
      <dsp:spPr>
        <a:xfrm>
          <a:off x="3047" y="1162374"/>
          <a:ext cx="2664655" cy="1065862"/>
        </a:xfrm>
        <a:prstGeom prst="homePlate">
          <a:avLst/>
        </a:prstGeom>
        <a:solidFill>
          <a:schemeClr val="accent2">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01</a:t>
          </a:r>
        </a:p>
        <a:p>
          <a:pPr marL="0" lvl="0" indent="0" algn="ctr" defTabSz="533400">
            <a:lnSpc>
              <a:spcPct val="90000"/>
            </a:lnSpc>
            <a:spcBef>
              <a:spcPct val="0"/>
            </a:spcBef>
            <a:spcAft>
              <a:spcPct val="35000"/>
            </a:spcAft>
            <a:buNone/>
          </a:pPr>
          <a:r>
            <a:rPr lang="en-US" sz="1200" kern="1200" dirty="0"/>
            <a:t>Agenda &amp; Executive Summary of the data</a:t>
          </a:r>
          <a:endParaRPr lang="en-IN" sz="1200" kern="1200" dirty="0"/>
        </a:p>
      </dsp:txBody>
      <dsp:txXfrm>
        <a:off x="3047" y="1162374"/>
        <a:ext cx="2398190" cy="1065862"/>
      </dsp:txXfrm>
    </dsp:sp>
    <dsp:sp modelId="{566D3424-57C4-4071-BCDE-7D9349E6E2E9}">
      <dsp:nvSpPr>
        <dsp:cNvPr id="0" name=""/>
        <dsp:cNvSpPr/>
      </dsp:nvSpPr>
      <dsp:spPr>
        <a:xfrm>
          <a:off x="2134772" y="1162374"/>
          <a:ext cx="2664655" cy="1065862"/>
        </a:xfrm>
        <a:prstGeom prst="chevron">
          <a:avLst/>
        </a:prstGeom>
        <a:solidFill>
          <a:srgbClr val="00B050"/>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02</a:t>
          </a:r>
        </a:p>
        <a:p>
          <a:pPr marL="0" lvl="0" indent="0" algn="ctr" defTabSz="533400">
            <a:lnSpc>
              <a:spcPct val="90000"/>
            </a:lnSpc>
            <a:spcBef>
              <a:spcPct val="0"/>
            </a:spcBef>
            <a:spcAft>
              <a:spcPct val="35000"/>
            </a:spcAft>
            <a:buNone/>
          </a:pPr>
          <a:r>
            <a:rPr lang="en-US" sz="1200" kern="1200" dirty="0"/>
            <a:t>Exploratory analysis and insights</a:t>
          </a:r>
          <a:endParaRPr lang="en-IN" sz="1200" kern="1200" dirty="0"/>
        </a:p>
      </dsp:txBody>
      <dsp:txXfrm>
        <a:off x="2667703" y="1162374"/>
        <a:ext cx="1598793" cy="1065862"/>
      </dsp:txXfrm>
    </dsp:sp>
    <dsp:sp modelId="{578F7C1B-CDF9-48F6-98BC-E1A98E6A7150}">
      <dsp:nvSpPr>
        <dsp:cNvPr id="0" name=""/>
        <dsp:cNvSpPr/>
      </dsp:nvSpPr>
      <dsp:spPr>
        <a:xfrm>
          <a:off x="4266496" y="1162374"/>
          <a:ext cx="2664655" cy="1065862"/>
        </a:xfrm>
        <a:prstGeom prst="chevron">
          <a:avLst/>
        </a:prstGeom>
        <a:solidFill>
          <a:schemeClr val="accent1">
            <a:hueOff val="0"/>
            <a:satOff val="0"/>
            <a:lumOff val="0"/>
            <a:alphaOff val="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03</a:t>
          </a:r>
        </a:p>
        <a:p>
          <a:pPr marL="0" lvl="0" indent="0" algn="ctr" defTabSz="533400">
            <a:lnSpc>
              <a:spcPct val="90000"/>
            </a:lnSpc>
            <a:spcBef>
              <a:spcPct val="0"/>
            </a:spcBef>
            <a:spcAft>
              <a:spcPct val="35000"/>
            </a:spcAft>
            <a:buNone/>
          </a:pPr>
          <a:r>
            <a:rPr lang="en-US" sz="1200" kern="1200" dirty="0"/>
            <a:t>RFM analysis for customer segmentation</a:t>
          </a:r>
          <a:endParaRPr lang="en-IN" sz="1200" kern="1200" dirty="0"/>
        </a:p>
      </dsp:txBody>
      <dsp:txXfrm>
        <a:off x="4799427" y="1162374"/>
        <a:ext cx="1598793" cy="106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F2245-6FA3-4199-B527-6F82BB51CBF7}">
      <dsp:nvSpPr>
        <dsp:cNvPr id="0" name=""/>
        <dsp:cNvSpPr/>
      </dsp:nvSpPr>
      <dsp:spPr>
        <a:xfrm>
          <a:off x="628978" y="659"/>
          <a:ext cx="2274454" cy="1364672"/>
        </a:xfrm>
        <a:prstGeom prst="rect">
          <a:avLst/>
        </a:prstGeom>
        <a:solidFill>
          <a:schemeClr val="accent2">
            <a:hueOff val="0"/>
            <a:satOff val="0"/>
            <a:lumOff val="0"/>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yearly sales have dipped, which is not a good sign.</a:t>
          </a:r>
        </a:p>
      </dsp:txBody>
      <dsp:txXfrm>
        <a:off x="628978" y="659"/>
        <a:ext cx="2274454" cy="1364672"/>
      </dsp:txXfrm>
    </dsp:sp>
    <dsp:sp modelId="{82C09052-0564-41BC-9D9F-3B7B7656D0CF}">
      <dsp:nvSpPr>
        <dsp:cNvPr id="0" name=""/>
        <dsp:cNvSpPr/>
      </dsp:nvSpPr>
      <dsp:spPr>
        <a:xfrm>
          <a:off x="3130878" y="659"/>
          <a:ext cx="2274454" cy="1364672"/>
        </a:xfrm>
        <a:prstGeom prst="rect">
          <a:avLst/>
        </a:prstGeom>
        <a:solidFill>
          <a:schemeClr val="accent2">
            <a:hueOff val="615813"/>
            <a:satOff val="-106"/>
            <a:lumOff val="-1089"/>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Quarter 4 has higher sales compared to other quarters.</a:t>
          </a:r>
        </a:p>
      </dsp:txBody>
      <dsp:txXfrm>
        <a:off x="3130878" y="659"/>
        <a:ext cx="2274454" cy="1364672"/>
      </dsp:txXfrm>
    </dsp:sp>
    <dsp:sp modelId="{44632FCE-81E8-4ABF-B7BF-B053A376F68C}">
      <dsp:nvSpPr>
        <dsp:cNvPr id="0" name=""/>
        <dsp:cNvSpPr/>
      </dsp:nvSpPr>
      <dsp:spPr>
        <a:xfrm>
          <a:off x="5632779" y="659"/>
          <a:ext cx="2274454" cy="1364672"/>
        </a:xfrm>
        <a:prstGeom prst="rect">
          <a:avLst/>
        </a:prstGeom>
        <a:solidFill>
          <a:schemeClr val="accent2">
            <a:hueOff val="1231626"/>
            <a:satOff val="-212"/>
            <a:lumOff val="-2179"/>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Sales are consistent in the first 4 months of the year.</a:t>
          </a:r>
        </a:p>
      </dsp:txBody>
      <dsp:txXfrm>
        <a:off x="5632779" y="659"/>
        <a:ext cx="2274454" cy="1364672"/>
      </dsp:txXfrm>
    </dsp:sp>
    <dsp:sp modelId="{1D06EEFE-C245-416D-9D49-702857E5C574}">
      <dsp:nvSpPr>
        <dsp:cNvPr id="0" name=""/>
        <dsp:cNvSpPr/>
      </dsp:nvSpPr>
      <dsp:spPr>
        <a:xfrm>
          <a:off x="8134679" y="659"/>
          <a:ext cx="2274454" cy="1364672"/>
        </a:xfrm>
        <a:prstGeom prst="rect">
          <a:avLst/>
        </a:prstGeom>
        <a:solidFill>
          <a:schemeClr val="accent2">
            <a:hueOff val="1847440"/>
            <a:satOff val="-318"/>
            <a:lumOff val="-3268"/>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Thursday has the lowest sales, and Sunday has the highest sales.</a:t>
          </a:r>
        </a:p>
      </dsp:txBody>
      <dsp:txXfrm>
        <a:off x="8134679" y="659"/>
        <a:ext cx="2274454" cy="1364672"/>
      </dsp:txXfrm>
    </dsp:sp>
    <dsp:sp modelId="{56F525F8-04CC-4DE7-82D4-E97EF77598FF}">
      <dsp:nvSpPr>
        <dsp:cNvPr id="0" name=""/>
        <dsp:cNvSpPr/>
      </dsp:nvSpPr>
      <dsp:spPr>
        <a:xfrm>
          <a:off x="628978" y="1592777"/>
          <a:ext cx="2274454" cy="1364672"/>
        </a:xfrm>
        <a:prstGeom prst="rect">
          <a:avLst/>
        </a:prstGeom>
        <a:solidFill>
          <a:schemeClr val="accent2">
            <a:hueOff val="2463253"/>
            <a:satOff val="-424"/>
            <a:lumOff val="-4357"/>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Sales increase from Friday to Sunday and dip from Monday to Thursday.</a:t>
          </a:r>
        </a:p>
      </dsp:txBody>
      <dsp:txXfrm>
        <a:off x="628978" y="1592777"/>
        <a:ext cx="2274454" cy="1364672"/>
      </dsp:txXfrm>
    </dsp:sp>
    <dsp:sp modelId="{0F8262A6-369F-4C1F-9FB9-502483F59E68}">
      <dsp:nvSpPr>
        <dsp:cNvPr id="0" name=""/>
        <dsp:cNvSpPr/>
      </dsp:nvSpPr>
      <dsp:spPr>
        <a:xfrm>
          <a:off x="3130878" y="1592777"/>
          <a:ext cx="2274454" cy="1364672"/>
        </a:xfrm>
        <a:prstGeom prst="rect">
          <a:avLst/>
        </a:prstGeom>
        <a:solidFill>
          <a:schemeClr val="accent2">
            <a:hueOff val="3079066"/>
            <a:satOff val="-529"/>
            <a:lumOff val="-5447"/>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 the starting days of the month, there are more sales than the end days.</a:t>
          </a:r>
        </a:p>
      </dsp:txBody>
      <dsp:txXfrm>
        <a:off x="3130878" y="1592777"/>
        <a:ext cx="2274454" cy="1364672"/>
      </dsp:txXfrm>
    </dsp:sp>
    <dsp:sp modelId="{143E392B-E3CD-4654-9B5A-10F1F25DA29C}">
      <dsp:nvSpPr>
        <dsp:cNvPr id="0" name=""/>
        <dsp:cNvSpPr/>
      </dsp:nvSpPr>
      <dsp:spPr>
        <a:xfrm>
          <a:off x="5632779" y="1592777"/>
          <a:ext cx="2274454" cy="1364672"/>
        </a:xfrm>
        <a:prstGeom prst="rect">
          <a:avLst/>
        </a:prstGeom>
        <a:solidFill>
          <a:schemeClr val="accent2">
            <a:hueOff val="3694879"/>
            <a:satOff val="-635"/>
            <a:lumOff val="-6536"/>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Most orders on hold belong to the USA, and some belong to Sweden.</a:t>
          </a:r>
        </a:p>
      </dsp:txBody>
      <dsp:txXfrm>
        <a:off x="5632779" y="1592777"/>
        <a:ext cx="2274454" cy="1364672"/>
      </dsp:txXfrm>
    </dsp:sp>
    <dsp:sp modelId="{AC560BB3-DF4F-4EED-AA67-B5F653B062C8}">
      <dsp:nvSpPr>
        <dsp:cNvPr id="0" name=""/>
        <dsp:cNvSpPr/>
      </dsp:nvSpPr>
      <dsp:spPr>
        <a:xfrm>
          <a:off x="8134679" y="1592777"/>
          <a:ext cx="2274454" cy="1364672"/>
        </a:xfrm>
        <a:prstGeom prst="rect">
          <a:avLst/>
        </a:prstGeom>
        <a:solidFill>
          <a:schemeClr val="accent2">
            <a:hueOff val="4310692"/>
            <a:satOff val="-741"/>
            <a:lumOff val="-7625"/>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Spain, USA, UK, and Sweden have approximately the same number of canceled orders.</a:t>
          </a:r>
        </a:p>
      </dsp:txBody>
      <dsp:txXfrm>
        <a:off x="8134679" y="1592777"/>
        <a:ext cx="2274454" cy="1364672"/>
      </dsp:txXfrm>
    </dsp:sp>
    <dsp:sp modelId="{61449321-0B8F-4478-A191-6FF4F74EF698}">
      <dsp:nvSpPr>
        <dsp:cNvPr id="0" name=""/>
        <dsp:cNvSpPr/>
      </dsp:nvSpPr>
      <dsp:spPr>
        <a:xfrm>
          <a:off x="3130878" y="3184895"/>
          <a:ext cx="2274454" cy="1364672"/>
        </a:xfrm>
        <a:prstGeom prst="rect">
          <a:avLst/>
        </a:prstGeom>
        <a:solidFill>
          <a:schemeClr val="accent2">
            <a:hueOff val="4926506"/>
            <a:satOff val="-847"/>
            <a:lumOff val="-8715"/>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Spain has the most disputes, and most disputes are solved.</a:t>
          </a:r>
        </a:p>
      </dsp:txBody>
      <dsp:txXfrm>
        <a:off x="3130878" y="3184895"/>
        <a:ext cx="2274454" cy="1364672"/>
      </dsp:txXfrm>
    </dsp:sp>
    <dsp:sp modelId="{8D210FA5-2D4C-4B1C-A4D1-915C7FA74AD9}">
      <dsp:nvSpPr>
        <dsp:cNvPr id="0" name=""/>
        <dsp:cNvSpPr/>
      </dsp:nvSpPr>
      <dsp:spPr>
        <a:xfrm>
          <a:off x="5632779" y="3184895"/>
          <a:ext cx="2274454" cy="1364672"/>
        </a:xfrm>
        <a:prstGeom prst="rect">
          <a:avLst/>
        </a:prstGeom>
        <a:solidFill>
          <a:schemeClr val="accent2">
            <a:hueOff val="5542319"/>
            <a:satOff val="-953"/>
            <a:lumOff val="-9804"/>
            <a:alphaOff val="0"/>
          </a:schemeClr>
        </a:solidFill>
        <a:ln w="127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Classic car parts have the highest percentage of sales.</a:t>
          </a:r>
        </a:p>
      </dsp:txBody>
      <dsp:txXfrm>
        <a:off x="5632779" y="3184895"/>
        <a:ext cx="2274454" cy="1364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42A34-FDED-48E0-AC4B-E43523A06C86}">
      <dsp:nvSpPr>
        <dsp:cNvPr id="0" name=""/>
        <dsp:cNvSpPr/>
      </dsp:nvSpPr>
      <dsp:spPr>
        <a:xfrm>
          <a:off x="885663" y="2403"/>
          <a:ext cx="2247310" cy="1348386"/>
        </a:xfrm>
        <a:prstGeom prst="rect">
          <a:avLst/>
        </a:prstGeom>
        <a:gradFill rotWithShape="1">
          <a:gsLst>
            <a:gs pos="0">
              <a:schemeClr val="accent4">
                <a:tint val="94000"/>
                <a:satMod val="103000"/>
                <a:lumMod val="102000"/>
              </a:schemeClr>
            </a:gs>
            <a:gs pos="50000">
              <a:schemeClr val="accent4">
                <a:shade val="100000"/>
                <a:satMod val="110000"/>
                <a:lumMod val="100000"/>
              </a:schemeClr>
            </a:gs>
            <a:gs pos="100000">
              <a:schemeClr val="accent4">
                <a:shade val="78000"/>
                <a:satMod val="120000"/>
                <a:lumMod val="99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Further investigation is necessary to identify the reasons for the dip in yearly sales.</a:t>
          </a:r>
        </a:p>
      </dsp:txBody>
      <dsp:txXfrm>
        <a:off x="885663" y="2403"/>
        <a:ext cx="2247310" cy="1348386"/>
      </dsp:txXfrm>
    </dsp:sp>
    <dsp:sp modelId="{32899CA6-E204-44D2-A6E4-EEA8342AD932}">
      <dsp:nvSpPr>
        <dsp:cNvPr id="0" name=""/>
        <dsp:cNvSpPr/>
      </dsp:nvSpPr>
      <dsp:spPr>
        <a:xfrm>
          <a:off x="3357705" y="2403"/>
          <a:ext cx="2247310" cy="1348386"/>
        </a:xfrm>
        <a:prstGeom prst="rect">
          <a:avLst/>
        </a:prstGeom>
        <a:gradFill rotWithShape="1">
          <a:gsLst>
            <a:gs pos="0">
              <a:schemeClr val="accent4">
                <a:tint val="94000"/>
                <a:satMod val="103000"/>
                <a:lumMod val="102000"/>
              </a:schemeClr>
            </a:gs>
            <a:gs pos="50000">
              <a:schemeClr val="accent4">
                <a:shade val="100000"/>
                <a:satMod val="110000"/>
                <a:lumMod val="100000"/>
              </a:schemeClr>
            </a:gs>
            <a:gs pos="100000">
              <a:schemeClr val="accent4">
                <a:shade val="78000"/>
                <a:satMod val="120000"/>
                <a:lumMod val="99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To capitalize on the high sales in quarter 4, businesses should focus on increasing their inventory during this period.</a:t>
          </a:r>
        </a:p>
      </dsp:txBody>
      <dsp:txXfrm>
        <a:off x="3357705" y="2403"/>
        <a:ext cx="2247310" cy="1348386"/>
      </dsp:txXfrm>
    </dsp:sp>
    <dsp:sp modelId="{F52E45D7-0844-49E6-A48A-606606CC969C}">
      <dsp:nvSpPr>
        <dsp:cNvPr id="0" name=""/>
        <dsp:cNvSpPr/>
      </dsp:nvSpPr>
      <dsp:spPr>
        <a:xfrm>
          <a:off x="5829747" y="2403"/>
          <a:ext cx="2247310" cy="1348386"/>
        </a:xfrm>
        <a:prstGeom prst="rect">
          <a:avLst/>
        </a:prstGeom>
        <a:gradFill rotWithShape="1">
          <a:gsLst>
            <a:gs pos="0">
              <a:schemeClr val="accent4">
                <a:tint val="94000"/>
                <a:satMod val="103000"/>
                <a:lumMod val="102000"/>
              </a:schemeClr>
            </a:gs>
            <a:gs pos="50000">
              <a:schemeClr val="accent4">
                <a:shade val="100000"/>
                <a:satMod val="110000"/>
                <a:lumMod val="100000"/>
              </a:schemeClr>
            </a:gs>
            <a:gs pos="100000">
              <a:schemeClr val="accent4">
                <a:shade val="78000"/>
                <a:satMod val="120000"/>
                <a:lumMod val="99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Businesses should identify the reasons behind the low sales in the 6th month and work towards addressing them.</a:t>
          </a:r>
        </a:p>
      </dsp:txBody>
      <dsp:txXfrm>
        <a:off x="5829747" y="2403"/>
        <a:ext cx="2247310" cy="1348386"/>
      </dsp:txXfrm>
    </dsp:sp>
    <dsp:sp modelId="{5ADDF613-1022-4298-B160-18633B76750F}">
      <dsp:nvSpPr>
        <dsp:cNvPr id="0" name=""/>
        <dsp:cNvSpPr/>
      </dsp:nvSpPr>
      <dsp:spPr>
        <a:xfrm>
          <a:off x="8301788" y="2403"/>
          <a:ext cx="2247310" cy="1348386"/>
        </a:xfrm>
        <a:prstGeom prst="rect">
          <a:avLst/>
        </a:prstGeom>
        <a:gradFill rotWithShape="1">
          <a:gsLst>
            <a:gs pos="0">
              <a:schemeClr val="accent4">
                <a:tint val="94000"/>
                <a:satMod val="103000"/>
                <a:lumMod val="102000"/>
              </a:schemeClr>
            </a:gs>
            <a:gs pos="50000">
              <a:schemeClr val="accent4">
                <a:shade val="100000"/>
                <a:satMod val="110000"/>
                <a:lumMod val="100000"/>
              </a:schemeClr>
            </a:gs>
            <a:gs pos="100000">
              <a:schemeClr val="accent4">
                <a:shade val="78000"/>
                <a:satMod val="120000"/>
                <a:lumMod val="99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Businesses should focus their marketing efforts on Thursdays to improve sales on this day.</a:t>
          </a:r>
        </a:p>
      </dsp:txBody>
      <dsp:txXfrm>
        <a:off x="8301788" y="2403"/>
        <a:ext cx="2247310" cy="1348386"/>
      </dsp:txXfrm>
    </dsp:sp>
    <dsp:sp modelId="{C44D2FCE-1E55-43E1-A828-057B36808851}">
      <dsp:nvSpPr>
        <dsp:cNvPr id="0" name=""/>
        <dsp:cNvSpPr/>
      </dsp:nvSpPr>
      <dsp:spPr>
        <a:xfrm>
          <a:off x="885663" y="1575520"/>
          <a:ext cx="2247310" cy="1348386"/>
        </a:xfrm>
        <a:prstGeom prst="rect">
          <a:avLst/>
        </a:prstGeom>
        <a:gradFill rotWithShape="1">
          <a:gsLst>
            <a:gs pos="0">
              <a:schemeClr val="accent4">
                <a:tint val="94000"/>
                <a:satMod val="103000"/>
                <a:lumMod val="102000"/>
              </a:schemeClr>
            </a:gs>
            <a:gs pos="50000">
              <a:schemeClr val="accent4">
                <a:shade val="100000"/>
                <a:satMod val="110000"/>
                <a:lumMod val="100000"/>
              </a:schemeClr>
            </a:gs>
            <a:gs pos="100000">
              <a:schemeClr val="accent4">
                <a:shade val="78000"/>
                <a:satMod val="120000"/>
                <a:lumMod val="99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Strategies such as weekend sales can be employed to increase sales from Friday to Sunday.</a:t>
          </a:r>
        </a:p>
      </dsp:txBody>
      <dsp:txXfrm>
        <a:off x="885663" y="1575520"/>
        <a:ext cx="2247310" cy="1348386"/>
      </dsp:txXfrm>
    </dsp:sp>
    <dsp:sp modelId="{6972D67E-6A49-48DA-8C54-F1A8B9FEA0C7}">
      <dsp:nvSpPr>
        <dsp:cNvPr id="0" name=""/>
        <dsp:cNvSpPr/>
      </dsp:nvSpPr>
      <dsp:spPr>
        <a:xfrm>
          <a:off x="3357705" y="1575520"/>
          <a:ext cx="2247310" cy="1348386"/>
        </a:xfrm>
        <a:prstGeom prst="rect">
          <a:avLst/>
        </a:prstGeom>
        <a:gradFill rotWithShape="1">
          <a:gsLst>
            <a:gs pos="0">
              <a:schemeClr val="accent4">
                <a:tint val="94000"/>
                <a:satMod val="103000"/>
                <a:lumMod val="102000"/>
              </a:schemeClr>
            </a:gs>
            <a:gs pos="50000">
              <a:schemeClr val="accent4">
                <a:shade val="100000"/>
                <a:satMod val="110000"/>
                <a:lumMod val="100000"/>
              </a:schemeClr>
            </a:gs>
            <a:gs pos="100000">
              <a:schemeClr val="accent4">
                <a:shade val="78000"/>
                <a:satMod val="120000"/>
                <a:lumMod val="99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Businesses should consider offering discounts or promotions during the start of the month to increase sales.</a:t>
          </a:r>
        </a:p>
      </dsp:txBody>
      <dsp:txXfrm>
        <a:off x="3357705" y="1575520"/>
        <a:ext cx="2247310" cy="1348386"/>
      </dsp:txXfrm>
    </dsp:sp>
    <dsp:sp modelId="{0053E30A-E1A0-4AD5-9834-FF2CABE4D197}">
      <dsp:nvSpPr>
        <dsp:cNvPr id="0" name=""/>
        <dsp:cNvSpPr/>
      </dsp:nvSpPr>
      <dsp:spPr>
        <a:xfrm>
          <a:off x="5829747" y="1575520"/>
          <a:ext cx="2247310" cy="1348386"/>
        </a:xfrm>
        <a:prstGeom prst="rect">
          <a:avLst/>
        </a:prstGeom>
        <a:gradFill rotWithShape="1">
          <a:gsLst>
            <a:gs pos="0">
              <a:schemeClr val="accent4">
                <a:tint val="94000"/>
                <a:satMod val="103000"/>
                <a:lumMod val="102000"/>
              </a:schemeClr>
            </a:gs>
            <a:gs pos="50000">
              <a:schemeClr val="accent4">
                <a:shade val="100000"/>
                <a:satMod val="110000"/>
                <a:lumMod val="100000"/>
              </a:schemeClr>
            </a:gs>
            <a:gs pos="100000">
              <a:schemeClr val="accent4">
                <a:shade val="78000"/>
                <a:satMod val="120000"/>
                <a:lumMod val="99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Efforts should be made to resolve the orders on hold to prevent revenue loss.</a:t>
          </a:r>
        </a:p>
      </dsp:txBody>
      <dsp:txXfrm>
        <a:off x="5829747" y="1575520"/>
        <a:ext cx="2247310" cy="1348386"/>
      </dsp:txXfrm>
    </dsp:sp>
    <dsp:sp modelId="{5150B40D-E2CA-4E72-AC58-82C06692A64A}">
      <dsp:nvSpPr>
        <dsp:cNvPr id="0" name=""/>
        <dsp:cNvSpPr/>
      </dsp:nvSpPr>
      <dsp:spPr>
        <a:xfrm>
          <a:off x="8301788" y="1575520"/>
          <a:ext cx="2247310" cy="1348386"/>
        </a:xfrm>
        <a:prstGeom prst="rect">
          <a:avLst/>
        </a:prstGeom>
        <a:gradFill rotWithShape="1">
          <a:gsLst>
            <a:gs pos="0">
              <a:schemeClr val="accent4">
                <a:tint val="94000"/>
                <a:satMod val="103000"/>
                <a:lumMod val="102000"/>
              </a:schemeClr>
            </a:gs>
            <a:gs pos="50000">
              <a:schemeClr val="accent4">
                <a:shade val="100000"/>
                <a:satMod val="110000"/>
                <a:lumMod val="100000"/>
              </a:schemeClr>
            </a:gs>
            <a:gs pos="100000">
              <a:schemeClr val="accent4">
                <a:shade val="78000"/>
                <a:satMod val="120000"/>
                <a:lumMod val="99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Businesses should monitor canceled orders closely and identify any trends to address them.</a:t>
          </a:r>
        </a:p>
      </dsp:txBody>
      <dsp:txXfrm>
        <a:off x="8301788" y="1575520"/>
        <a:ext cx="2247310" cy="1348386"/>
      </dsp:txXfrm>
    </dsp:sp>
    <dsp:sp modelId="{1F6FF908-60C9-43A5-A240-6465225AE9D1}">
      <dsp:nvSpPr>
        <dsp:cNvPr id="0" name=""/>
        <dsp:cNvSpPr/>
      </dsp:nvSpPr>
      <dsp:spPr>
        <a:xfrm>
          <a:off x="3357705" y="3148638"/>
          <a:ext cx="2247310" cy="1348386"/>
        </a:xfrm>
        <a:prstGeom prst="rect">
          <a:avLst/>
        </a:prstGeom>
        <a:gradFill rotWithShape="1">
          <a:gsLst>
            <a:gs pos="0">
              <a:schemeClr val="accent4">
                <a:tint val="94000"/>
                <a:satMod val="103000"/>
                <a:lumMod val="102000"/>
              </a:schemeClr>
            </a:gs>
            <a:gs pos="50000">
              <a:schemeClr val="accent4">
                <a:shade val="100000"/>
                <a:satMod val="110000"/>
                <a:lumMod val="100000"/>
              </a:schemeClr>
            </a:gs>
            <a:gs pos="100000">
              <a:schemeClr val="accent4">
                <a:shade val="78000"/>
                <a:satMod val="120000"/>
                <a:lumMod val="99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Steps should be taken to resolve disputes quickly and efficiently to maintain customer satisfaction.</a:t>
          </a:r>
        </a:p>
      </dsp:txBody>
      <dsp:txXfrm>
        <a:off x="3357705" y="3148638"/>
        <a:ext cx="2247310" cy="1348386"/>
      </dsp:txXfrm>
    </dsp:sp>
    <dsp:sp modelId="{0691CAC7-FD0C-4B6B-94DF-A52FEF00AE70}">
      <dsp:nvSpPr>
        <dsp:cNvPr id="0" name=""/>
        <dsp:cNvSpPr/>
      </dsp:nvSpPr>
      <dsp:spPr>
        <a:xfrm>
          <a:off x="5829747" y="3148638"/>
          <a:ext cx="2247310" cy="1348386"/>
        </a:xfrm>
        <a:prstGeom prst="rect">
          <a:avLst/>
        </a:prstGeom>
        <a:gradFill rotWithShape="1">
          <a:gsLst>
            <a:gs pos="0">
              <a:schemeClr val="accent4">
                <a:tint val="94000"/>
                <a:satMod val="103000"/>
                <a:lumMod val="102000"/>
              </a:schemeClr>
            </a:gs>
            <a:gs pos="50000">
              <a:schemeClr val="accent4">
                <a:shade val="100000"/>
                <a:satMod val="110000"/>
                <a:lumMod val="100000"/>
              </a:schemeClr>
            </a:gs>
            <a:gs pos="100000">
              <a:schemeClr val="accent4">
                <a:shade val="78000"/>
                <a:satMod val="120000"/>
                <a:lumMod val="99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hemeClr val="accent4"/>
        </a:lnRef>
        <a:fillRef idx="3">
          <a:schemeClr val="accent4"/>
        </a:fillRef>
        <a:effectRef idx="3">
          <a:schemeClr val="accent4"/>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Businesses should consider expanding their inventory of classic car parts, given their high sales percentage.</a:t>
          </a:r>
        </a:p>
      </dsp:txBody>
      <dsp:txXfrm>
        <a:off x="5829747" y="3148638"/>
        <a:ext cx="2247310" cy="134838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C39DC8-9AFB-4A7D-ABF4-D0CB8B01A6CF}" type="datetimeFigureOut">
              <a:rPr lang="en-IN" smtClean="0"/>
              <a:t>20-04-2025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3E497-127C-4AA0-85D6-1C6137DE4ED2}" type="slidenum">
              <a:rPr lang="en-IN" smtClean="0"/>
              <a:t>‹#›</a:t>
            </a:fld>
            <a:endParaRPr lang="en-IN"/>
          </a:p>
        </p:txBody>
      </p:sp>
    </p:spTree>
    <p:extLst>
      <p:ext uri="{BB962C8B-B14F-4D97-AF65-F5344CB8AC3E}">
        <p14:creationId xmlns:p14="http://schemas.microsoft.com/office/powerpoint/2010/main" val="1794409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23E497-127C-4AA0-85D6-1C6137DE4ED2}" type="slidenum">
              <a:rPr lang="en-IN" smtClean="0"/>
              <a:t>22</a:t>
            </a:fld>
            <a:endParaRPr lang="en-IN"/>
          </a:p>
        </p:txBody>
      </p:sp>
    </p:spTree>
    <p:extLst>
      <p:ext uri="{BB962C8B-B14F-4D97-AF65-F5344CB8AC3E}">
        <p14:creationId xmlns:p14="http://schemas.microsoft.com/office/powerpoint/2010/main" val="964294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7BB52-F695-BCBE-8A8D-90DA76041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100E80-5742-82A9-F838-550676972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EE11B-52CC-CF7E-4ECF-36A267A1916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A73BA05-2063-D655-85C9-649DF4400E53}"/>
              </a:ext>
            </a:extLst>
          </p:cNvPr>
          <p:cNvSpPr>
            <a:spLocks noGrp="1"/>
          </p:cNvSpPr>
          <p:nvPr>
            <p:ph type="sldNum" sz="quarter" idx="5"/>
          </p:nvPr>
        </p:nvSpPr>
        <p:spPr/>
        <p:txBody>
          <a:bodyPr/>
          <a:lstStyle/>
          <a:p>
            <a:fld id="{7223E497-127C-4AA0-85D6-1C6137DE4ED2}" type="slidenum">
              <a:rPr lang="en-IN" smtClean="0"/>
              <a:t>32</a:t>
            </a:fld>
            <a:endParaRPr lang="en-IN"/>
          </a:p>
        </p:txBody>
      </p:sp>
    </p:spTree>
    <p:extLst>
      <p:ext uri="{BB962C8B-B14F-4D97-AF65-F5344CB8AC3E}">
        <p14:creationId xmlns:p14="http://schemas.microsoft.com/office/powerpoint/2010/main" val="3156145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36FA5-3E4D-3797-6BF8-B5CF626C8A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D435D9-6C38-D112-58E1-14F7BE321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FA448-47B7-26A4-A610-CE80425B437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18217BB-FB8C-36D1-D150-E35175958343}"/>
              </a:ext>
            </a:extLst>
          </p:cNvPr>
          <p:cNvSpPr>
            <a:spLocks noGrp="1"/>
          </p:cNvSpPr>
          <p:nvPr>
            <p:ph type="sldNum" sz="quarter" idx="5"/>
          </p:nvPr>
        </p:nvSpPr>
        <p:spPr/>
        <p:txBody>
          <a:bodyPr/>
          <a:lstStyle/>
          <a:p>
            <a:fld id="{7223E497-127C-4AA0-85D6-1C6137DE4ED2}" type="slidenum">
              <a:rPr lang="en-IN" smtClean="0"/>
              <a:t>24</a:t>
            </a:fld>
            <a:endParaRPr lang="en-IN"/>
          </a:p>
        </p:txBody>
      </p:sp>
    </p:spTree>
    <p:extLst>
      <p:ext uri="{BB962C8B-B14F-4D97-AF65-F5344CB8AC3E}">
        <p14:creationId xmlns:p14="http://schemas.microsoft.com/office/powerpoint/2010/main" val="263812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52C94-8765-DB11-06F2-262B0772FE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8957B9-C9FF-E9E1-0F8D-E447A5FB4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1A61C-2FEB-4882-C77D-823EF9ABE63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DFE003E-6F32-36C0-64C2-9D6B7C00F4D9}"/>
              </a:ext>
            </a:extLst>
          </p:cNvPr>
          <p:cNvSpPr>
            <a:spLocks noGrp="1"/>
          </p:cNvSpPr>
          <p:nvPr>
            <p:ph type="sldNum" sz="quarter" idx="5"/>
          </p:nvPr>
        </p:nvSpPr>
        <p:spPr/>
        <p:txBody>
          <a:bodyPr/>
          <a:lstStyle/>
          <a:p>
            <a:fld id="{7223E497-127C-4AA0-85D6-1C6137DE4ED2}" type="slidenum">
              <a:rPr lang="en-IN" smtClean="0"/>
              <a:t>25</a:t>
            </a:fld>
            <a:endParaRPr lang="en-IN"/>
          </a:p>
        </p:txBody>
      </p:sp>
    </p:spTree>
    <p:extLst>
      <p:ext uri="{BB962C8B-B14F-4D97-AF65-F5344CB8AC3E}">
        <p14:creationId xmlns:p14="http://schemas.microsoft.com/office/powerpoint/2010/main" val="2354695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364FD-0D76-9725-86F9-ABB0CE586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CEF9B-16D0-F271-5443-B963AB7A9D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CBE552-21A4-5DFA-9387-C09EBB0BD89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2353014-0C4A-66FC-235E-B965CC60C084}"/>
              </a:ext>
            </a:extLst>
          </p:cNvPr>
          <p:cNvSpPr>
            <a:spLocks noGrp="1"/>
          </p:cNvSpPr>
          <p:nvPr>
            <p:ph type="sldNum" sz="quarter" idx="5"/>
          </p:nvPr>
        </p:nvSpPr>
        <p:spPr/>
        <p:txBody>
          <a:bodyPr/>
          <a:lstStyle/>
          <a:p>
            <a:fld id="{7223E497-127C-4AA0-85D6-1C6137DE4ED2}" type="slidenum">
              <a:rPr lang="en-IN" smtClean="0"/>
              <a:t>26</a:t>
            </a:fld>
            <a:endParaRPr lang="en-IN"/>
          </a:p>
        </p:txBody>
      </p:sp>
    </p:spTree>
    <p:extLst>
      <p:ext uri="{BB962C8B-B14F-4D97-AF65-F5344CB8AC3E}">
        <p14:creationId xmlns:p14="http://schemas.microsoft.com/office/powerpoint/2010/main" val="616463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1171-0EF7-04FF-8760-765EF5165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4A4D1-FFF3-F6F5-E434-E9F5A2DEB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DE4BAF-B10F-8FB5-EC0F-C526E3C3E0D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3308561-67C8-E435-FC9B-4DA15C9F6408}"/>
              </a:ext>
            </a:extLst>
          </p:cNvPr>
          <p:cNvSpPr>
            <a:spLocks noGrp="1"/>
          </p:cNvSpPr>
          <p:nvPr>
            <p:ph type="sldNum" sz="quarter" idx="5"/>
          </p:nvPr>
        </p:nvSpPr>
        <p:spPr/>
        <p:txBody>
          <a:bodyPr/>
          <a:lstStyle/>
          <a:p>
            <a:fld id="{7223E497-127C-4AA0-85D6-1C6137DE4ED2}" type="slidenum">
              <a:rPr lang="en-IN" smtClean="0"/>
              <a:t>27</a:t>
            </a:fld>
            <a:endParaRPr lang="en-IN"/>
          </a:p>
        </p:txBody>
      </p:sp>
    </p:spTree>
    <p:extLst>
      <p:ext uri="{BB962C8B-B14F-4D97-AF65-F5344CB8AC3E}">
        <p14:creationId xmlns:p14="http://schemas.microsoft.com/office/powerpoint/2010/main" val="2064676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C18DF-5712-A9A6-D990-C635A41DE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115404-1BDE-AAB9-6C5F-A46F56A69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7A041F-426D-B5A3-51A7-59FB32378EC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4A2B3DC-39CC-5151-C81A-15D9329DAB5D}"/>
              </a:ext>
            </a:extLst>
          </p:cNvPr>
          <p:cNvSpPr>
            <a:spLocks noGrp="1"/>
          </p:cNvSpPr>
          <p:nvPr>
            <p:ph type="sldNum" sz="quarter" idx="5"/>
          </p:nvPr>
        </p:nvSpPr>
        <p:spPr/>
        <p:txBody>
          <a:bodyPr/>
          <a:lstStyle/>
          <a:p>
            <a:fld id="{7223E497-127C-4AA0-85D6-1C6137DE4ED2}" type="slidenum">
              <a:rPr lang="en-IN" smtClean="0"/>
              <a:t>28</a:t>
            </a:fld>
            <a:endParaRPr lang="en-IN"/>
          </a:p>
        </p:txBody>
      </p:sp>
    </p:spTree>
    <p:extLst>
      <p:ext uri="{BB962C8B-B14F-4D97-AF65-F5344CB8AC3E}">
        <p14:creationId xmlns:p14="http://schemas.microsoft.com/office/powerpoint/2010/main" val="277564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311B4-9FAA-72A2-476C-8824322AF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C1BF7D-127E-035B-13F3-B9414E845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6F1AFD-3894-16E6-180E-D2301226618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253026C-4FFD-C8FA-E5C3-AC70918F277E}"/>
              </a:ext>
            </a:extLst>
          </p:cNvPr>
          <p:cNvSpPr>
            <a:spLocks noGrp="1"/>
          </p:cNvSpPr>
          <p:nvPr>
            <p:ph type="sldNum" sz="quarter" idx="5"/>
          </p:nvPr>
        </p:nvSpPr>
        <p:spPr/>
        <p:txBody>
          <a:bodyPr/>
          <a:lstStyle/>
          <a:p>
            <a:fld id="{7223E497-127C-4AA0-85D6-1C6137DE4ED2}" type="slidenum">
              <a:rPr lang="en-IN" smtClean="0"/>
              <a:t>29</a:t>
            </a:fld>
            <a:endParaRPr lang="en-IN"/>
          </a:p>
        </p:txBody>
      </p:sp>
    </p:spTree>
    <p:extLst>
      <p:ext uri="{BB962C8B-B14F-4D97-AF65-F5344CB8AC3E}">
        <p14:creationId xmlns:p14="http://schemas.microsoft.com/office/powerpoint/2010/main" val="622647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BF0DE-53A0-309B-713D-CE5253801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5435FD-A383-B7E0-8786-C38CD141F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D9F52F-DE6F-5F1F-847A-083D6E73EB7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E6C9863-C538-4DDA-7579-89D2E4D19AAD}"/>
              </a:ext>
            </a:extLst>
          </p:cNvPr>
          <p:cNvSpPr>
            <a:spLocks noGrp="1"/>
          </p:cNvSpPr>
          <p:nvPr>
            <p:ph type="sldNum" sz="quarter" idx="5"/>
          </p:nvPr>
        </p:nvSpPr>
        <p:spPr/>
        <p:txBody>
          <a:bodyPr/>
          <a:lstStyle/>
          <a:p>
            <a:fld id="{7223E497-127C-4AA0-85D6-1C6137DE4ED2}" type="slidenum">
              <a:rPr lang="en-IN" smtClean="0"/>
              <a:t>30</a:t>
            </a:fld>
            <a:endParaRPr lang="en-IN"/>
          </a:p>
        </p:txBody>
      </p:sp>
    </p:spTree>
    <p:extLst>
      <p:ext uri="{BB962C8B-B14F-4D97-AF65-F5344CB8AC3E}">
        <p14:creationId xmlns:p14="http://schemas.microsoft.com/office/powerpoint/2010/main" val="1726116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AA0AC-DD89-51BE-7E17-1D0F00F45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009E3D-E2E4-EFE6-2A01-AD23F96FC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4C6453-9EB8-C356-A6F7-F013DE5F73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AA748BD-25CC-9393-DCCD-8690D45BB6FA}"/>
              </a:ext>
            </a:extLst>
          </p:cNvPr>
          <p:cNvSpPr>
            <a:spLocks noGrp="1"/>
          </p:cNvSpPr>
          <p:nvPr>
            <p:ph type="sldNum" sz="quarter" idx="5"/>
          </p:nvPr>
        </p:nvSpPr>
        <p:spPr/>
        <p:txBody>
          <a:bodyPr/>
          <a:lstStyle/>
          <a:p>
            <a:fld id="{7223E497-127C-4AA0-85D6-1C6137DE4ED2}" type="slidenum">
              <a:rPr lang="en-IN" smtClean="0"/>
              <a:t>31</a:t>
            </a:fld>
            <a:endParaRPr lang="en-IN"/>
          </a:p>
        </p:txBody>
      </p:sp>
    </p:spTree>
    <p:extLst>
      <p:ext uri="{BB962C8B-B14F-4D97-AF65-F5344CB8AC3E}">
        <p14:creationId xmlns:p14="http://schemas.microsoft.com/office/powerpoint/2010/main" val="2632539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F49D60-6422-43B5-888C-66C08BBC12EA}"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4071533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49D60-6422-43B5-888C-66C08BBC12EA}"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638079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49D60-6422-43B5-888C-66C08BBC12EA}"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2673202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49D60-6422-43B5-888C-66C08BBC12EA}"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6131B619-D6B4-4FFA-860E-EB7FF9897025}"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901091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49D60-6422-43B5-888C-66C08BBC12EA}"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398318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F49D60-6422-43B5-888C-66C08BBC12EA}" type="datetimeFigureOut">
              <a:rPr lang="en-IN" smtClean="0"/>
              <a:t>20-04-2025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70003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F49D60-6422-43B5-888C-66C08BBC12EA}" type="datetimeFigureOut">
              <a:rPr lang="en-IN" smtClean="0"/>
              <a:t>20-04-2025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2557436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49D60-6422-43B5-888C-66C08BBC12EA}"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1176678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2F49D60-6422-43B5-888C-66C08BBC12EA}" type="datetimeFigureOut">
              <a:rPr lang="en-IN" smtClean="0"/>
              <a:t>20-04-2025</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131B619-D6B4-4FFA-860E-EB7FF9897025}" type="slidenum">
              <a:rPr lang="en-IN" smtClean="0"/>
              <a:t>‹#›</a:t>
            </a:fld>
            <a:endParaRPr lang="en-IN"/>
          </a:p>
        </p:txBody>
      </p:sp>
    </p:spTree>
    <p:extLst>
      <p:ext uri="{BB962C8B-B14F-4D97-AF65-F5344CB8AC3E}">
        <p14:creationId xmlns:p14="http://schemas.microsoft.com/office/powerpoint/2010/main" val="1986213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F49D60-6422-43B5-888C-66C08BBC12EA}"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1636576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F49D60-6422-43B5-888C-66C08BBC12EA}" type="datetimeFigureOut">
              <a:rPr lang="en-IN" smtClean="0"/>
              <a:t>20-04-2025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2490151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F49D60-6422-43B5-888C-66C08BBC12EA}"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1169050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F49D60-6422-43B5-888C-66C08BBC12EA}" type="datetimeFigureOut">
              <a:rPr lang="en-IN" smtClean="0"/>
              <a:t>20-04-2025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780665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F49D60-6422-43B5-888C-66C08BBC12EA}" type="datetimeFigureOut">
              <a:rPr lang="en-IN" smtClean="0"/>
              <a:t>20-04-2025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170172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2F49D60-6422-43B5-888C-66C08BBC12EA}" type="datetimeFigureOut">
              <a:rPr lang="en-IN" smtClean="0"/>
              <a:t>20-04-2025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1095074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49D60-6422-43B5-888C-66C08BBC12EA}"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2955972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49D60-6422-43B5-888C-66C08BBC12EA}" type="datetimeFigureOut">
              <a:rPr lang="en-IN" smtClean="0"/>
              <a:t>20-04-2025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31B619-D6B4-4FFA-860E-EB7FF9897025}" type="slidenum">
              <a:rPr lang="en-IN" smtClean="0"/>
              <a:t>‹#›</a:t>
            </a:fld>
            <a:endParaRPr lang="en-IN"/>
          </a:p>
        </p:txBody>
      </p:sp>
    </p:spTree>
    <p:extLst>
      <p:ext uri="{BB962C8B-B14F-4D97-AF65-F5344CB8AC3E}">
        <p14:creationId xmlns:p14="http://schemas.microsoft.com/office/powerpoint/2010/main" val="3141720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F49D60-6422-43B5-888C-66C08BBC12EA}" type="datetimeFigureOut">
              <a:rPr lang="en-IN" smtClean="0"/>
              <a:t>20-04-2025</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131B619-D6B4-4FFA-860E-EB7FF9897025}" type="slidenum">
              <a:rPr lang="en-IN" smtClean="0"/>
              <a:t>‹#›</a:t>
            </a:fld>
            <a:endParaRPr lang="en-IN"/>
          </a:p>
        </p:txBody>
      </p:sp>
    </p:spTree>
    <p:extLst>
      <p:ext uri="{BB962C8B-B14F-4D97-AF65-F5344CB8AC3E}">
        <p14:creationId xmlns:p14="http://schemas.microsoft.com/office/powerpoint/2010/main" val="318403428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2.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metal parts">
            <a:extLst>
              <a:ext uri="{FF2B5EF4-FFF2-40B4-BE49-F238E27FC236}">
                <a16:creationId xmlns:a16="http://schemas.microsoft.com/office/drawing/2014/main" id="{FBE3C91C-1EE1-6DD9-ADF7-61584D43FF2B}"/>
              </a:ext>
            </a:extLst>
          </p:cNvPr>
          <p:cNvPicPr>
            <a:picLocks noChangeAspect="1"/>
          </p:cNvPicPr>
          <p:nvPr/>
        </p:nvPicPr>
        <p:blipFill>
          <a:blip r:embed="rId2">
            <a:duotone>
              <a:schemeClr val="bg2">
                <a:shade val="45000"/>
                <a:satMod val="135000"/>
              </a:schemeClr>
              <a:prstClr val="white"/>
            </a:duotone>
            <a:alphaModFix amt="41000"/>
          </a:blip>
          <a:srcRect r="9091" b="23391"/>
          <a:stretch/>
        </p:blipFill>
        <p:spPr>
          <a:xfrm>
            <a:off x="-3176" y="10"/>
            <a:ext cx="12192000" cy="6857991"/>
          </a:xfrm>
          <a:prstGeom prst="rect">
            <a:avLst/>
          </a:prstGeom>
        </p:spPr>
      </p:pic>
      <p:sp>
        <p:nvSpPr>
          <p:cNvPr id="12" name="Rectangle 11">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9FBC9E0F-524C-8A13-5B86-EC71E15F1030}"/>
              </a:ext>
            </a:extLst>
          </p:cNvPr>
          <p:cNvSpPr>
            <a:spLocks noGrp="1"/>
          </p:cNvSpPr>
          <p:nvPr>
            <p:ph type="ctrTitle"/>
          </p:nvPr>
        </p:nvSpPr>
        <p:spPr>
          <a:xfrm>
            <a:off x="680322" y="4312776"/>
            <a:ext cx="8133478" cy="940240"/>
          </a:xfrm>
        </p:spPr>
        <p:txBody>
          <a:bodyPr>
            <a:normAutofit/>
          </a:bodyPr>
          <a:lstStyle/>
          <a:p>
            <a:r>
              <a:rPr lang="en-IN" sz="3000" b="1" spc="-150" dirty="0"/>
              <a:t>AUTOMOBILE PART MANUFACTURE COMPANY’S DATA MRA PROJECT – MILESTONE 1</a:t>
            </a:r>
          </a:p>
        </p:txBody>
      </p:sp>
      <p:sp>
        <p:nvSpPr>
          <p:cNvPr id="3" name="Subtitle 2">
            <a:extLst>
              <a:ext uri="{FF2B5EF4-FFF2-40B4-BE49-F238E27FC236}">
                <a16:creationId xmlns:a16="http://schemas.microsoft.com/office/drawing/2014/main" id="{72B9DA6E-2F1B-47FE-05CC-C467C4C01ECE}"/>
              </a:ext>
            </a:extLst>
          </p:cNvPr>
          <p:cNvSpPr>
            <a:spLocks noGrp="1"/>
          </p:cNvSpPr>
          <p:nvPr>
            <p:ph type="subTitle" idx="1"/>
          </p:nvPr>
        </p:nvSpPr>
        <p:spPr>
          <a:xfrm>
            <a:off x="680322" y="5253016"/>
            <a:ext cx="8133478" cy="560011"/>
          </a:xfrm>
        </p:spPr>
        <p:txBody>
          <a:bodyPr>
            <a:noAutofit/>
          </a:bodyPr>
          <a:lstStyle/>
          <a:p>
            <a:r>
              <a:rPr lang="en-IN" sz="1400" b="1" dirty="0"/>
              <a:t>BY – DURGESH BHARGAVA</a:t>
            </a:r>
          </a:p>
          <a:p>
            <a:r>
              <a:rPr lang="en-IN" sz="1400" b="1" i="0" dirty="0">
                <a:effectLst/>
                <a:latin typeface="Inter"/>
              </a:rPr>
              <a:t>PGPDSBA.O.JULY24.A</a:t>
            </a:r>
            <a:endParaRPr lang="en-IN" sz="1400" b="1" i="0" dirty="0">
              <a:effectLst/>
              <a:latin typeface="Times New Roman" panose="02020603050405020304" pitchFamily="18" charset="0"/>
            </a:endParaRPr>
          </a:p>
          <a:p>
            <a:pPr>
              <a:buNone/>
            </a:pPr>
            <a:br>
              <a:rPr lang="en-IN" sz="1400" u="none" strike="noStrike" dirty="0">
                <a:effectLst/>
              </a:rPr>
            </a:br>
            <a:endParaRPr lang="en-IN" sz="1400" b="1" dirty="0"/>
          </a:p>
          <a:p>
            <a:endParaRPr lang="en-IN" sz="1400" dirty="0"/>
          </a:p>
        </p:txBody>
      </p:sp>
      <p:sp>
        <p:nvSpPr>
          <p:cNvPr id="14" name="Rectangle 13">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319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6D05-15DE-B931-8E57-C558E7BB2A21}"/>
              </a:ext>
            </a:extLst>
          </p:cNvPr>
          <p:cNvSpPr>
            <a:spLocks noGrp="1"/>
          </p:cNvSpPr>
          <p:nvPr>
            <p:ph type="title"/>
          </p:nvPr>
        </p:nvSpPr>
        <p:spPr/>
        <p:txBody>
          <a:bodyPr/>
          <a:lstStyle/>
          <a:p>
            <a:r>
              <a:rPr lang="en-US" dirty="0">
                <a:ea typeface="+mj-lt"/>
                <a:cs typeface="+mj-lt"/>
              </a:rPr>
              <a:t>Exploratory Analysis &amp; Insights</a:t>
            </a:r>
            <a:endParaRPr lang="en-IN" dirty="0"/>
          </a:p>
        </p:txBody>
      </p:sp>
      <p:sp>
        <p:nvSpPr>
          <p:cNvPr id="5" name="TextBox 4">
            <a:extLst>
              <a:ext uri="{FF2B5EF4-FFF2-40B4-BE49-F238E27FC236}">
                <a16:creationId xmlns:a16="http://schemas.microsoft.com/office/drawing/2014/main" id="{47124922-6BB3-D3CD-6FA1-25B73A0FEE05}"/>
              </a:ext>
            </a:extLst>
          </p:cNvPr>
          <p:cNvSpPr txBox="1"/>
          <p:nvPr/>
        </p:nvSpPr>
        <p:spPr>
          <a:xfrm>
            <a:off x="359227" y="2448226"/>
            <a:ext cx="10341429" cy="2447786"/>
          </a:xfrm>
          <a:prstGeom prst="rect">
            <a:avLst/>
          </a:prstGeom>
          <a:noFill/>
        </p:spPr>
        <p:txBody>
          <a:bodyPr wrap="square">
            <a:spAutoFit/>
          </a:bodyPr>
          <a:lstStyle/>
          <a:p>
            <a:pPr marL="285750" indent="-285750">
              <a:lnSpc>
                <a:spcPct val="250000"/>
              </a:lnSpc>
              <a:buFont typeface="Arial"/>
              <a:buChar char="•"/>
            </a:pPr>
            <a:r>
              <a:rPr lang="en-US" sz="1600" dirty="0">
                <a:ea typeface="+mn-lt"/>
                <a:cs typeface="+mn-lt"/>
              </a:rPr>
              <a:t>Univariate, Bivariate, and multivariate analysis using data visualization</a:t>
            </a:r>
            <a:endParaRPr lang="en-US" sz="1600" dirty="0"/>
          </a:p>
          <a:p>
            <a:pPr marL="285750" lvl="1" indent="-285750">
              <a:lnSpc>
                <a:spcPct val="250000"/>
              </a:lnSpc>
              <a:spcBef>
                <a:spcPts val="0"/>
              </a:spcBef>
              <a:buFont typeface="Arial"/>
              <a:buChar char="•"/>
            </a:pPr>
            <a:r>
              <a:rPr lang="en-US" sz="1600" dirty="0">
                <a:ea typeface="+mn-lt"/>
                <a:cs typeface="+mn-lt"/>
              </a:rPr>
              <a:t>Weekly, Monthly, Quarterly, Yearly Trends in Sales</a:t>
            </a:r>
            <a:endParaRPr lang="en-US" sz="1600" dirty="0"/>
          </a:p>
          <a:p>
            <a:pPr marL="285750" lvl="1" indent="-285750">
              <a:lnSpc>
                <a:spcPct val="250000"/>
              </a:lnSpc>
              <a:spcBef>
                <a:spcPts val="0"/>
              </a:spcBef>
              <a:buFont typeface="Arial"/>
              <a:buChar char="•"/>
            </a:pPr>
            <a:r>
              <a:rPr lang="en-US" sz="1600" dirty="0">
                <a:ea typeface="+mn-lt"/>
                <a:cs typeface="+mn-lt"/>
              </a:rPr>
              <a:t>Sales Across different Categories of different features in the given data</a:t>
            </a:r>
            <a:endParaRPr lang="en-US" sz="1600" dirty="0"/>
          </a:p>
          <a:p>
            <a:pPr marL="285750" indent="-285750">
              <a:lnSpc>
                <a:spcPct val="250000"/>
              </a:lnSpc>
              <a:buFont typeface="Arial"/>
              <a:buChar char="•"/>
            </a:pPr>
            <a:r>
              <a:rPr lang="en-US" sz="1600" dirty="0">
                <a:ea typeface="+mn-lt"/>
                <a:cs typeface="+mn-lt"/>
              </a:rPr>
              <a:t>Summarize the inferences from the above analysis</a:t>
            </a:r>
            <a:endParaRPr lang="en-IN" dirty="0"/>
          </a:p>
        </p:txBody>
      </p:sp>
    </p:spTree>
    <p:extLst>
      <p:ext uri="{BB962C8B-B14F-4D97-AF65-F5344CB8AC3E}">
        <p14:creationId xmlns:p14="http://schemas.microsoft.com/office/powerpoint/2010/main" val="1902210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shade val="100000"/>
                <a:hueMod val="100000"/>
                <a:satMod val="110000"/>
                <a:lumMod val="79000"/>
                <a:lumOff val="21000"/>
              </a:schemeClr>
            </a:gs>
            <a:gs pos="100000">
              <a:schemeClr val="bg2">
                <a:shade val="78000"/>
                <a:hueMod val="44000"/>
                <a:satMod val="200000"/>
                <a:lumMod val="70000"/>
              </a:schemeClr>
            </a:gs>
          </a:gsLst>
          <a:lin ang="0" scaled="1"/>
          <a:tileRect/>
        </a:grad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0" name="Picture 69">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71" name="Picture 70">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72" name="Rectangle 71">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3" name="Rectangle 72">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4" name="Rectangle 73">
            <a:extLst>
              <a:ext uri="{FF2B5EF4-FFF2-40B4-BE49-F238E27FC236}">
                <a16:creationId xmlns:a16="http://schemas.microsoft.com/office/drawing/2014/main" id="{8B1B45BD-D05B-47CB-97E5-994F293A1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57BDE151-4F7A-4E95-939F-18B2F607C7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226B87-F47E-7ACF-530D-10753A2D1B46}"/>
              </a:ext>
            </a:extLst>
          </p:cNvPr>
          <p:cNvSpPr>
            <a:spLocks noGrp="1"/>
          </p:cNvSpPr>
          <p:nvPr>
            <p:ph type="title"/>
          </p:nvPr>
        </p:nvSpPr>
        <p:spPr>
          <a:xfrm>
            <a:off x="965200" y="643467"/>
            <a:ext cx="8133812" cy="3603022"/>
          </a:xfrm>
        </p:spPr>
        <p:txBody>
          <a:bodyPr vert="horz" lIns="91440" tIns="45720" rIns="91440" bIns="45720" rtlCol="0" anchor="b">
            <a:normAutofit/>
          </a:bodyPr>
          <a:lstStyle/>
          <a:p>
            <a:pPr algn="r"/>
            <a:r>
              <a:rPr lang="en-US" sz="8000"/>
              <a:t>UNIVARIATE ANALYSIS</a:t>
            </a:r>
          </a:p>
        </p:txBody>
      </p:sp>
      <p:sp>
        <p:nvSpPr>
          <p:cNvPr id="76" name="Rectangle 75">
            <a:extLst>
              <a:ext uri="{FF2B5EF4-FFF2-40B4-BE49-F238E27FC236}">
                <a16:creationId xmlns:a16="http://schemas.microsoft.com/office/drawing/2014/main" id="{2D3E1E67-68B8-49AF-8DBA-E7E08CD3F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68225"/>
            <a:ext cx="12188824" cy="2289774"/>
          </a:xfrm>
          <a:prstGeom prst="rect">
            <a:avLst/>
          </a:prstGeom>
          <a:solidFill>
            <a:srgbClr val="181717">
              <a:alpha val="8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7" name="Rectangle 76">
            <a:extLst>
              <a:ext uri="{FF2B5EF4-FFF2-40B4-BE49-F238E27FC236}">
                <a16:creationId xmlns:a16="http://schemas.microsoft.com/office/drawing/2014/main" id="{896FDE7C-B860-44EE-B294-C8358F7A8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3921" y="4568225"/>
            <a:ext cx="2764903" cy="22897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520250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4" name="Picture 13">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6" name="Rectangle 15">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 name="Rectangle 17">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 name="Rectangle 19">
            <a:extLst>
              <a:ext uri="{FF2B5EF4-FFF2-40B4-BE49-F238E27FC236}">
                <a16:creationId xmlns:a16="http://schemas.microsoft.com/office/drawing/2014/main" id="{068A8980-5323-4E32-9817-A14D0B91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1A37955-21EA-4810-9AED-24CF25E260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4" name="Rectangle 23">
            <a:extLst>
              <a:ext uri="{FF2B5EF4-FFF2-40B4-BE49-F238E27FC236}">
                <a16:creationId xmlns:a16="http://schemas.microsoft.com/office/drawing/2014/main" id="{8B79A499-6023-4495-8687-96680A5E9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Picture 4">
            <a:extLst>
              <a:ext uri="{FF2B5EF4-FFF2-40B4-BE49-F238E27FC236}">
                <a16:creationId xmlns:a16="http://schemas.microsoft.com/office/drawing/2014/main" id="{483017F0-E97D-D388-00E2-249E30E1B769}"/>
              </a:ext>
            </a:extLst>
          </p:cNvPr>
          <p:cNvPicPr>
            <a:picLocks noChangeAspect="1"/>
          </p:cNvPicPr>
          <p:nvPr/>
        </p:nvPicPr>
        <p:blipFill>
          <a:blip r:embed="rId5"/>
          <a:stretch>
            <a:fillRect/>
          </a:stretch>
        </p:blipFill>
        <p:spPr>
          <a:xfrm>
            <a:off x="22923" y="688398"/>
            <a:ext cx="6508173" cy="3313193"/>
          </a:xfrm>
          <a:prstGeom prst="rect">
            <a:avLst/>
          </a:prstGeom>
          <a:ln>
            <a:noFill/>
          </a:ln>
          <a:effectLst>
            <a:outerShdw blurRad="76200" dist="63500" dir="5040000" algn="tl" rotWithShape="0">
              <a:srgbClr val="000000">
                <a:alpha val="41000"/>
              </a:srgbClr>
            </a:outerShdw>
          </a:effectLst>
        </p:spPr>
      </p:pic>
      <p:sp>
        <p:nvSpPr>
          <p:cNvPr id="26" name="Rectangle 25">
            <a:extLst>
              <a:ext uri="{FF2B5EF4-FFF2-40B4-BE49-F238E27FC236}">
                <a16:creationId xmlns:a16="http://schemas.microsoft.com/office/drawing/2014/main" id="{BAA1CC66-52B7-4B1A-83B9-4473DABF8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8" name="Rectangle 27">
            <a:extLst>
              <a:ext uri="{FF2B5EF4-FFF2-40B4-BE49-F238E27FC236}">
                <a16:creationId xmlns:a16="http://schemas.microsoft.com/office/drawing/2014/main" id="{427A1B02-0BC3-4123-A27E-111F26354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6EBDA5-97CE-4375-BC99-C7365D1CC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B834E-5DBE-497E-4863-6104B2CE666F}"/>
              </a:ext>
            </a:extLst>
          </p:cNvPr>
          <p:cNvSpPr>
            <a:spLocks noGrp="1"/>
          </p:cNvSpPr>
          <p:nvPr>
            <p:ph type="title"/>
          </p:nvPr>
        </p:nvSpPr>
        <p:spPr>
          <a:xfrm>
            <a:off x="9458017" y="4831753"/>
            <a:ext cx="1868415" cy="940240"/>
          </a:xfrm>
        </p:spPr>
        <p:txBody>
          <a:bodyPr vert="horz" lIns="91440" tIns="45720" rIns="91440" bIns="45720" rtlCol="0" anchor="b">
            <a:normAutofit/>
          </a:bodyPr>
          <a:lstStyle/>
          <a:p>
            <a:pPr algn="r"/>
            <a:r>
              <a:rPr lang="en-US" sz="4800" dirty="0"/>
              <a:t>SALES</a:t>
            </a:r>
          </a:p>
        </p:txBody>
      </p:sp>
      <p:sp>
        <p:nvSpPr>
          <p:cNvPr id="8" name="TextBox 7">
            <a:extLst>
              <a:ext uri="{FF2B5EF4-FFF2-40B4-BE49-F238E27FC236}">
                <a16:creationId xmlns:a16="http://schemas.microsoft.com/office/drawing/2014/main" id="{1CB0696E-C424-CF8D-E54A-95C9181DCDE5}"/>
              </a:ext>
            </a:extLst>
          </p:cNvPr>
          <p:cNvSpPr txBox="1"/>
          <p:nvPr/>
        </p:nvSpPr>
        <p:spPr>
          <a:xfrm>
            <a:off x="266701" y="4768542"/>
            <a:ext cx="7473042" cy="1200329"/>
          </a:xfrm>
          <a:prstGeom prst="rect">
            <a:avLst/>
          </a:prstGeom>
          <a:noFill/>
        </p:spPr>
        <p:txBody>
          <a:bodyPr wrap="square">
            <a:spAutoFit/>
          </a:bodyPr>
          <a:lstStyle/>
          <a:p>
            <a:pPr marL="285750" indent="-285750">
              <a:buFont typeface="Arial" panose="020B0604020202020204" pitchFamily="34" charset="0"/>
              <a:buChar char="•"/>
            </a:pPr>
            <a:r>
              <a:rPr lang="en-US" sz="2400" dirty="0"/>
              <a:t>We can see that sales data is skewed toward left.</a:t>
            </a:r>
          </a:p>
          <a:p>
            <a:pPr marL="285750" indent="-285750">
              <a:buFont typeface="Arial" panose="020B0604020202020204" pitchFamily="34" charset="0"/>
              <a:buChar char="•"/>
            </a:pPr>
            <a:r>
              <a:rPr lang="en-US" sz="2400" dirty="0"/>
              <a:t>There are many outliers.</a:t>
            </a:r>
          </a:p>
          <a:p>
            <a:pPr marL="285750" indent="-285750">
              <a:buFont typeface="Arial" panose="020B0604020202020204" pitchFamily="34" charset="0"/>
              <a:buChar char="•"/>
            </a:pPr>
            <a:r>
              <a:rPr lang="en-US" sz="2400" dirty="0"/>
              <a:t>Most data exist between 1.5k - 3.5k.</a:t>
            </a:r>
          </a:p>
        </p:txBody>
      </p:sp>
      <p:pic>
        <p:nvPicPr>
          <p:cNvPr id="15" name="Picture 14">
            <a:extLst>
              <a:ext uri="{FF2B5EF4-FFF2-40B4-BE49-F238E27FC236}">
                <a16:creationId xmlns:a16="http://schemas.microsoft.com/office/drawing/2014/main" id="{F9EC82DF-38EC-27EF-FB72-3C07F0035D91}"/>
              </a:ext>
            </a:extLst>
          </p:cNvPr>
          <p:cNvPicPr>
            <a:picLocks noChangeAspect="1"/>
          </p:cNvPicPr>
          <p:nvPr/>
        </p:nvPicPr>
        <p:blipFill>
          <a:blip r:embed="rId8"/>
          <a:stretch>
            <a:fillRect/>
          </a:stretch>
        </p:blipFill>
        <p:spPr>
          <a:xfrm>
            <a:off x="6841731" y="697056"/>
            <a:ext cx="4765285" cy="3511649"/>
          </a:xfrm>
          <a:prstGeom prst="rect">
            <a:avLst/>
          </a:prstGeom>
        </p:spPr>
      </p:pic>
    </p:spTree>
    <p:extLst>
      <p:ext uri="{BB962C8B-B14F-4D97-AF65-F5344CB8AC3E}">
        <p14:creationId xmlns:p14="http://schemas.microsoft.com/office/powerpoint/2010/main" val="1622035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8E45DD80-8295-B37D-726F-3D1F50E5118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D6F1805-DE92-33B4-F1C6-ED25352A7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8537D7D8-CDE2-B927-B32B-A63E87FD00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4" name="Picture 13">
            <a:extLst>
              <a:ext uri="{FF2B5EF4-FFF2-40B4-BE49-F238E27FC236}">
                <a16:creationId xmlns:a16="http://schemas.microsoft.com/office/drawing/2014/main" id="{38AD912B-6000-3DAB-7BD9-701B47BB4C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6" name="Rectangle 15">
            <a:extLst>
              <a:ext uri="{FF2B5EF4-FFF2-40B4-BE49-F238E27FC236}">
                <a16:creationId xmlns:a16="http://schemas.microsoft.com/office/drawing/2014/main" id="{553CD6B5-A244-008B-6966-93A9D64B7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 name="Rectangle 17">
            <a:extLst>
              <a:ext uri="{FF2B5EF4-FFF2-40B4-BE49-F238E27FC236}">
                <a16:creationId xmlns:a16="http://schemas.microsoft.com/office/drawing/2014/main" id="{5E133C6C-6BA7-A5E3-5AC3-CDDD07E9B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 name="Rectangle 19">
            <a:extLst>
              <a:ext uri="{FF2B5EF4-FFF2-40B4-BE49-F238E27FC236}">
                <a16:creationId xmlns:a16="http://schemas.microsoft.com/office/drawing/2014/main" id="{A24716A6-A048-A6CE-8992-7331B7BE16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F6443CA-491C-60E8-96F3-BC52EF368C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4" name="Rectangle 23">
            <a:extLst>
              <a:ext uri="{FF2B5EF4-FFF2-40B4-BE49-F238E27FC236}">
                <a16:creationId xmlns:a16="http://schemas.microsoft.com/office/drawing/2014/main" id="{4F459EC9-B711-0E8E-1564-7A73695C8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6" name="Rectangle 25">
            <a:extLst>
              <a:ext uri="{FF2B5EF4-FFF2-40B4-BE49-F238E27FC236}">
                <a16:creationId xmlns:a16="http://schemas.microsoft.com/office/drawing/2014/main" id="{E8A875E2-DBAD-8DED-6E0B-EB54FB544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8" name="Rectangle 27">
            <a:extLst>
              <a:ext uri="{FF2B5EF4-FFF2-40B4-BE49-F238E27FC236}">
                <a16:creationId xmlns:a16="http://schemas.microsoft.com/office/drawing/2014/main" id="{59957FA2-4319-D3D5-94BB-7EAC3C785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F0AC5EA-914E-85EB-DA2A-AE91A3E0F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2B606-0E9F-C404-3022-8A78E7687CA1}"/>
              </a:ext>
            </a:extLst>
          </p:cNvPr>
          <p:cNvSpPr>
            <a:spLocks noGrp="1"/>
          </p:cNvSpPr>
          <p:nvPr>
            <p:ph type="title"/>
          </p:nvPr>
        </p:nvSpPr>
        <p:spPr>
          <a:xfrm>
            <a:off x="9458017" y="4831753"/>
            <a:ext cx="1868415" cy="940240"/>
          </a:xfrm>
        </p:spPr>
        <p:txBody>
          <a:bodyPr vert="horz" lIns="91440" tIns="45720" rIns="91440" bIns="45720" rtlCol="0" anchor="b">
            <a:normAutofit/>
          </a:bodyPr>
          <a:lstStyle/>
          <a:p>
            <a:pPr algn="r"/>
            <a:r>
              <a:rPr lang="en-US" sz="4800" dirty="0"/>
              <a:t>MRSP</a:t>
            </a:r>
          </a:p>
        </p:txBody>
      </p:sp>
      <p:sp>
        <p:nvSpPr>
          <p:cNvPr id="8" name="TextBox 7">
            <a:extLst>
              <a:ext uri="{FF2B5EF4-FFF2-40B4-BE49-F238E27FC236}">
                <a16:creationId xmlns:a16="http://schemas.microsoft.com/office/drawing/2014/main" id="{5B2FBE98-4B5A-A451-6575-029F605FC008}"/>
              </a:ext>
            </a:extLst>
          </p:cNvPr>
          <p:cNvSpPr txBox="1"/>
          <p:nvPr/>
        </p:nvSpPr>
        <p:spPr>
          <a:xfrm>
            <a:off x="266701" y="4954189"/>
            <a:ext cx="7473042" cy="830997"/>
          </a:xfrm>
          <a:prstGeom prst="rect">
            <a:avLst/>
          </a:prstGeom>
          <a:noFill/>
        </p:spPr>
        <p:txBody>
          <a:bodyPr wrap="square">
            <a:spAutoFit/>
          </a:bodyPr>
          <a:lstStyle/>
          <a:p>
            <a:pPr marL="342900" indent="-342900">
              <a:buFont typeface="Arial" panose="020B0604020202020204" pitchFamily="34" charset="0"/>
              <a:buChar char="•"/>
            </a:pPr>
            <a:r>
              <a:rPr lang="en-US" sz="2400" dirty="0"/>
              <a:t>Outlier are present in the MRSP Data</a:t>
            </a:r>
          </a:p>
          <a:p>
            <a:pPr marL="342900" indent="-342900">
              <a:buFont typeface="Arial" panose="020B0604020202020204" pitchFamily="34" charset="0"/>
              <a:buChar char="•"/>
            </a:pPr>
            <a:r>
              <a:rPr lang="en-US" sz="2400" dirty="0"/>
              <a:t>This data is shewed toward left</a:t>
            </a:r>
          </a:p>
        </p:txBody>
      </p:sp>
      <p:pic>
        <p:nvPicPr>
          <p:cNvPr id="4" name="Picture 3">
            <a:extLst>
              <a:ext uri="{FF2B5EF4-FFF2-40B4-BE49-F238E27FC236}">
                <a16:creationId xmlns:a16="http://schemas.microsoft.com/office/drawing/2014/main" id="{537F370F-E86E-5E13-2BDA-6AF24A755A42}"/>
              </a:ext>
            </a:extLst>
          </p:cNvPr>
          <p:cNvPicPr>
            <a:picLocks noChangeAspect="1"/>
          </p:cNvPicPr>
          <p:nvPr/>
        </p:nvPicPr>
        <p:blipFill>
          <a:blip r:embed="rId7"/>
          <a:stretch>
            <a:fillRect/>
          </a:stretch>
        </p:blipFill>
        <p:spPr>
          <a:xfrm>
            <a:off x="0" y="584778"/>
            <a:ext cx="6632618" cy="3094593"/>
          </a:xfrm>
          <a:prstGeom prst="rect">
            <a:avLst/>
          </a:prstGeom>
        </p:spPr>
      </p:pic>
      <p:pic>
        <p:nvPicPr>
          <p:cNvPr id="17" name="Picture 16">
            <a:extLst>
              <a:ext uri="{FF2B5EF4-FFF2-40B4-BE49-F238E27FC236}">
                <a16:creationId xmlns:a16="http://schemas.microsoft.com/office/drawing/2014/main" id="{D9837F48-D4D1-7833-B4DB-9BF9033026FE}"/>
              </a:ext>
            </a:extLst>
          </p:cNvPr>
          <p:cNvPicPr>
            <a:picLocks noChangeAspect="1"/>
          </p:cNvPicPr>
          <p:nvPr/>
        </p:nvPicPr>
        <p:blipFill>
          <a:blip r:embed="rId8"/>
          <a:stretch>
            <a:fillRect/>
          </a:stretch>
        </p:blipFill>
        <p:spPr>
          <a:xfrm>
            <a:off x="6965567" y="547111"/>
            <a:ext cx="4976062" cy="3187805"/>
          </a:xfrm>
          <a:prstGeom prst="rect">
            <a:avLst/>
          </a:prstGeom>
        </p:spPr>
      </p:pic>
    </p:spTree>
    <p:extLst>
      <p:ext uri="{BB962C8B-B14F-4D97-AF65-F5344CB8AC3E}">
        <p14:creationId xmlns:p14="http://schemas.microsoft.com/office/powerpoint/2010/main" val="3120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08D627D7-FCC6-1DDB-BB47-2245FAD227B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E645BE9-C8CE-9DF4-2945-9BA9E77D88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85982BCF-95FA-B609-47F9-6790DF53C8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4" name="Picture 13">
            <a:extLst>
              <a:ext uri="{FF2B5EF4-FFF2-40B4-BE49-F238E27FC236}">
                <a16:creationId xmlns:a16="http://schemas.microsoft.com/office/drawing/2014/main" id="{965DEA12-7B67-C133-DDDD-6312B9D65DC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6" name="Rectangle 15">
            <a:extLst>
              <a:ext uri="{FF2B5EF4-FFF2-40B4-BE49-F238E27FC236}">
                <a16:creationId xmlns:a16="http://schemas.microsoft.com/office/drawing/2014/main" id="{857D8D59-A21B-D315-AA10-DA791BC0D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 name="Rectangle 17">
            <a:extLst>
              <a:ext uri="{FF2B5EF4-FFF2-40B4-BE49-F238E27FC236}">
                <a16:creationId xmlns:a16="http://schemas.microsoft.com/office/drawing/2014/main" id="{95588B31-79CC-DBC0-71F1-924DCDA53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 name="Rectangle 19">
            <a:extLst>
              <a:ext uri="{FF2B5EF4-FFF2-40B4-BE49-F238E27FC236}">
                <a16:creationId xmlns:a16="http://schemas.microsoft.com/office/drawing/2014/main" id="{AA439E2E-BC35-755A-A84C-B1AC2EEE3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B353645-2E26-C2CE-12AD-8838E7F444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4" name="Rectangle 23">
            <a:extLst>
              <a:ext uri="{FF2B5EF4-FFF2-40B4-BE49-F238E27FC236}">
                <a16:creationId xmlns:a16="http://schemas.microsoft.com/office/drawing/2014/main" id="{653AE79E-241A-8690-42EC-965EFC791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6" name="Rectangle 25">
            <a:extLst>
              <a:ext uri="{FF2B5EF4-FFF2-40B4-BE49-F238E27FC236}">
                <a16:creationId xmlns:a16="http://schemas.microsoft.com/office/drawing/2014/main" id="{4EBCF013-B50D-E7E5-89AC-C3CDF247E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8" name="Rectangle 27">
            <a:extLst>
              <a:ext uri="{FF2B5EF4-FFF2-40B4-BE49-F238E27FC236}">
                <a16:creationId xmlns:a16="http://schemas.microsoft.com/office/drawing/2014/main" id="{13C46158-4FBD-53BA-2BF8-45D17B013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9A973C-F11B-4EF9-5CC1-F0B01DDDD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BB37-991C-8F05-FE5F-79A00E735E54}"/>
              </a:ext>
            </a:extLst>
          </p:cNvPr>
          <p:cNvSpPr>
            <a:spLocks noGrp="1"/>
          </p:cNvSpPr>
          <p:nvPr>
            <p:ph type="title"/>
          </p:nvPr>
        </p:nvSpPr>
        <p:spPr>
          <a:xfrm>
            <a:off x="9119125" y="4993293"/>
            <a:ext cx="2614240" cy="940240"/>
          </a:xfrm>
        </p:spPr>
        <p:txBody>
          <a:bodyPr vert="horz" lIns="91440" tIns="45720" rIns="91440" bIns="45720" rtlCol="0" anchor="b">
            <a:normAutofit fontScale="90000"/>
          </a:bodyPr>
          <a:lstStyle/>
          <a:p>
            <a:pPr algn="r"/>
            <a:r>
              <a:rPr lang="en-US" sz="4800" dirty="0"/>
              <a:t>Quantity Ordered</a:t>
            </a:r>
          </a:p>
        </p:txBody>
      </p:sp>
      <p:sp>
        <p:nvSpPr>
          <p:cNvPr id="8" name="TextBox 7">
            <a:extLst>
              <a:ext uri="{FF2B5EF4-FFF2-40B4-BE49-F238E27FC236}">
                <a16:creationId xmlns:a16="http://schemas.microsoft.com/office/drawing/2014/main" id="{CED16C56-D5FE-CB20-353B-5A3AA515A5C0}"/>
              </a:ext>
            </a:extLst>
          </p:cNvPr>
          <p:cNvSpPr txBox="1"/>
          <p:nvPr/>
        </p:nvSpPr>
        <p:spPr>
          <a:xfrm>
            <a:off x="266701" y="5071040"/>
            <a:ext cx="7993208" cy="461665"/>
          </a:xfrm>
          <a:prstGeom prst="rect">
            <a:avLst/>
          </a:prstGeom>
          <a:noFill/>
        </p:spPr>
        <p:txBody>
          <a:bodyPr wrap="square">
            <a:spAutoFit/>
          </a:bodyPr>
          <a:lstStyle/>
          <a:p>
            <a:r>
              <a:rPr lang="en-US" sz="2400" dirty="0"/>
              <a:t>Outliers are present in the data of Quantity Ordered.</a:t>
            </a:r>
          </a:p>
        </p:txBody>
      </p:sp>
      <p:pic>
        <p:nvPicPr>
          <p:cNvPr id="5" name="Picture 4">
            <a:extLst>
              <a:ext uri="{FF2B5EF4-FFF2-40B4-BE49-F238E27FC236}">
                <a16:creationId xmlns:a16="http://schemas.microsoft.com/office/drawing/2014/main" id="{11991E98-F3AD-6CE1-900E-C2EDCCF76F6A}"/>
              </a:ext>
            </a:extLst>
          </p:cNvPr>
          <p:cNvPicPr>
            <a:picLocks noChangeAspect="1"/>
          </p:cNvPicPr>
          <p:nvPr/>
        </p:nvPicPr>
        <p:blipFill>
          <a:blip r:embed="rId7"/>
          <a:stretch>
            <a:fillRect/>
          </a:stretch>
        </p:blipFill>
        <p:spPr>
          <a:xfrm>
            <a:off x="0" y="376653"/>
            <a:ext cx="6096000" cy="3052348"/>
          </a:xfrm>
          <a:prstGeom prst="rect">
            <a:avLst/>
          </a:prstGeom>
        </p:spPr>
      </p:pic>
      <p:pic>
        <p:nvPicPr>
          <p:cNvPr id="9" name="Picture 8">
            <a:extLst>
              <a:ext uri="{FF2B5EF4-FFF2-40B4-BE49-F238E27FC236}">
                <a16:creationId xmlns:a16="http://schemas.microsoft.com/office/drawing/2014/main" id="{4A08EAE4-93BB-B1C1-B021-EBC8FDE2DD67}"/>
              </a:ext>
            </a:extLst>
          </p:cNvPr>
          <p:cNvPicPr>
            <a:picLocks noChangeAspect="1"/>
          </p:cNvPicPr>
          <p:nvPr/>
        </p:nvPicPr>
        <p:blipFill>
          <a:blip r:embed="rId8"/>
          <a:stretch>
            <a:fillRect/>
          </a:stretch>
        </p:blipFill>
        <p:spPr>
          <a:xfrm>
            <a:off x="6844580" y="371928"/>
            <a:ext cx="4459436" cy="3052348"/>
          </a:xfrm>
          <a:prstGeom prst="rect">
            <a:avLst/>
          </a:prstGeom>
        </p:spPr>
      </p:pic>
    </p:spTree>
    <p:extLst>
      <p:ext uri="{BB962C8B-B14F-4D97-AF65-F5344CB8AC3E}">
        <p14:creationId xmlns:p14="http://schemas.microsoft.com/office/powerpoint/2010/main" val="2435745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055" name="Picture 2054">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068A8980-5323-4E32-9817-A14D0B91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C1A37955-21EA-4810-9AED-24CF25E260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8B79A499-6023-4495-8687-96680A5E9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F8E1259-0C51-697B-A832-4E4AE7754F49}"/>
              </a:ext>
            </a:extLst>
          </p:cNvPr>
          <p:cNvSpPr>
            <a:spLocks noGrp="1"/>
          </p:cNvSpPr>
          <p:nvPr>
            <p:ph type="title"/>
          </p:nvPr>
        </p:nvSpPr>
        <p:spPr>
          <a:xfrm>
            <a:off x="-805243" y="4675680"/>
            <a:ext cx="9479114" cy="940240"/>
          </a:xfrm>
        </p:spPr>
        <p:txBody>
          <a:bodyPr vert="horz" lIns="91440" tIns="45720" rIns="91440" bIns="45720" rtlCol="0" anchor="b">
            <a:noAutofit/>
          </a:bodyPr>
          <a:lstStyle/>
          <a:p>
            <a:pPr algn="r"/>
            <a:r>
              <a:rPr lang="en-US" sz="3200" dirty="0"/>
              <a:t>Slightly right skewed but with many outliers</a:t>
            </a:r>
          </a:p>
        </p:txBody>
      </p:sp>
      <p:sp>
        <p:nvSpPr>
          <p:cNvPr id="2071" name="Rectangle 2070">
            <a:extLst>
              <a:ext uri="{FF2B5EF4-FFF2-40B4-BE49-F238E27FC236}">
                <a16:creationId xmlns:a16="http://schemas.microsoft.com/office/drawing/2014/main" id="{BAA1CC66-52B7-4B1A-83B9-4473DABF8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427A1B02-0BC3-4123-A27E-111F26354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846EBDA5-97CE-4375-BC99-C7365D1CC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473B59-FD7D-66A7-CDD1-1FC41024DFD9}"/>
              </a:ext>
            </a:extLst>
          </p:cNvPr>
          <p:cNvPicPr>
            <a:picLocks noChangeAspect="1"/>
          </p:cNvPicPr>
          <p:nvPr/>
        </p:nvPicPr>
        <p:blipFill>
          <a:blip r:embed="rId7"/>
          <a:stretch>
            <a:fillRect/>
          </a:stretch>
        </p:blipFill>
        <p:spPr>
          <a:xfrm>
            <a:off x="7107690" y="346852"/>
            <a:ext cx="5073724" cy="3616295"/>
          </a:xfrm>
          <a:prstGeom prst="rect">
            <a:avLst/>
          </a:prstGeom>
        </p:spPr>
      </p:pic>
      <p:pic>
        <p:nvPicPr>
          <p:cNvPr id="7" name="Picture 6">
            <a:extLst>
              <a:ext uri="{FF2B5EF4-FFF2-40B4-BE49-F238E27FC236}">
                <a16:creationId xmlns:a16="http://schemas.microsoft.com/office/drawing/2014/main" id="{26D448A6-D4BC-2828-F944-264FA035B8A0}"/>
              </a:ext>
            </a:extLst>
          </p:cNvPr>
          <p:cNvPicPr>
            <a:picLocks noChangeAspect="1"/>
          </p:cNvPicPr>
          <p:nvPr/>
        </p:nvPicPr>
        <p:blipFill>
          <a:blip r:embed="rId8"/>
          <a:stretch>
            <a:fillRect/>
          </a:stretch>
        </p:blipFill>
        <p:spPr>
          <a:xfrm>
            <a:off x="0" y="402741"/>
            <a:ext cx="7079105" cy="3514306"/>
          </a:xfrm>
          <a:prstGeom prst="rect">
            <a:avLst/>
          </a:prstGeom>
        </p:spPr>
      </p:pic>
      <p:sp>
        <p:nvSpPr>
          <p:cNvPr id="8" name="Title 1">
            <a:extLst>
              <a:ext uri="{FF2B5EF4-FFF2-40B4-BE49-F238E27FC236}">
                <a16:creationId xmlns:a16="http://schemas.microsoft.com/office/drawing/2014/main" id="{18826A9D-1B96-6EB0-F448-C4B99F323265}"/>
              </a:ext>
            </a:extLst>
          </p:cNvPr>
          <p:cNvSpPr txBox="1">
            <a:spLocks/>
          </p:cNvSpPr>
          <p:nvPr/>
        </p:nvSpPr>
        <p:spPr>
          <a:xfrm>
            <a:off x="9111715" y="4888083"/>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Price of each item</a:t>
            </a:r>
          </a:p>
        </p:txBody>
      </p:sp>
    </p:spTree>
    <p:extLst>
      <p:ext uri="{BB962C8B-B14F-4D97-AF65-F5344CB8AC3E}">
        <p14:creationId xmlns:p14="http://schemas.microsoft.com/office/powerpoint/2010/main" val="801658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CB07F81C-F48F-0D04-E65B-0937C30F3C33}"/>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8641FC2F-A5A3-2805-54C6-DCF133C8A0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A0D01F9A-B99F-F4C0-CEB1-C68D69ADB1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53088458-2731-65BE-2297-B2E5DF386A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69E0D31D-B7BB-E803-FA2A-194A830C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9C4A5DB4-D5C3-D0E3-ED83-E827452AE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9A78764E-BF6F-43F7-DE65-536E7BCB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D9A5ED26-8CC2-E214-5C4D-8868241B23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D1BFFD10-873E-F481-E32F-A615AF5C6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1C897244-3866-F9C6-20E9-746CFC344BC2}"/>
              </a:ext>
            </a:extLst>
          </p:cNvPr>
          <p:cNvSpPr>
            <a:spLocks noGrp="1"/>
          </p:cNvSpPr>
          <p:nvPr>
            <p:ph type="title"/>
          </p:nvPr>
        </p:nvSpPr>
        <p:spPr>
          <a:xfrm>
            <a:off x="-805243" y="4675680"/>
            <a:ext cx="9479114" cy="940240"/>
          </a:xfrm>
        </p:spPr>
        <p:txBody>
          <a:bodyPr vert="horz" lIns="91440" tIns="45720" rIns="91440" bIns="45720" rtlCol="0" anchor="b">
            <a:noAutofit/>
          </a:bodyPr>
          <a:lstStyle/>
          <a:p>
            <a:pPr algn="r"/>
            <a:r>
              <a:rPr lang="en-US" sz="3200" dirty="0"/>
              <a:t>Slightly right skewed but with many outliers</a:t>
            </a:r>
          </a:p>
        </p:txBody>
      </p:sp>
      <p:sp>
        <p:nvSpPr>
          <p:cNvPr id="2071" name="Rectangle 2070">
            <a:extLst>
              <a:ext uri="{FF2B5EF4-FFF2-40B4-BE49-F238E27FC236}">
                <a16:creationId xmlns:a16="http://schemas.microsoft.com/office/drawing/2014/main" id="{062ED913-CC7D-DB95-754F-BAB12B9D9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B6D6CDEF-5F89-2997-7FDE-1468CBF87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FB5382F0-2332-D3D2-D2D8-E386B512C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7480B7-4864-7D31-E757-FF96FD7FCBCD}"/>
              </a:ext>
            </a:extLst>
          </p:cNvPr>
          <p:cNvPicPr>
            <a:picLocks noChangeAspect="1"/>
          </p:cNvPicPr>
          <p:nvPr/>
        </p:nvPicPr>
        <p:blipFill>
          <a:blip r:embed="rId7"/>
          <a:stretch>
            <a:fillRect/>
          </a:stretch>
        </p:blipFill>
        <p:spPr>
          <a:xfrm>
            <a:off x="7107690" y="346852"/>
            <a:ext cx="5073724" cy="3616295"/>
          </a:xfrm>
          <a:prstGeom prst="rect">
            <a:avLst/>
          </a:prstGeom>
        </p:spPr>
      </p:pic>
      <p:pic>
        <p:nvPicPr>
          <p:cNvPr id="7" name="Picture 6">
            <a:extLst>
              <a:ext uri="{FF2B5EF4-FFF2-40B4-BE49-F238E27FC236}">
                <a16:creationId xmlns:a16="http://schemas.microsoft.com/office/drawing/2014/main" id="{D570C726-E708-8BDD-8190-84AF04300F2F}"/>
              </a:ext>
            </a:extLst>
          </p:cNvPr>
          <p:cNvPicPr>
            <a:picLocks noChangeAspect="1"/>
          </p:cNvPicPr>
          <p:nvPr/>
        </p:nvPicPr>
        <p:blipFill>
          <a:blip r:embed="rId8"/>
          <a:stretch>
            <a:fillRect/>
          </a:stretch>
        </p:blipFill>
        <p:spPr>
          <a:xfrm>
            <a:off x="0" y="402741"/>
            <a:ext cx="7079105" cy="3514306"/>
          </a:xfrm>
          <a:prstGeom prst="rect">
            <a:avLst/>
          </a:prstGeom>
        </p:spPr>
      </p:pic>
      <p:sp>
        <p:nvSpPr>
          <p:cNvPr id="8" name="Title 1">
            <a:extLst>
              <a:ext uri="{FF2B5EF4-FFF2-40B4-BE49-F238E27FC236}">
                <a16:creationId xmlns:a16="http://schemas.microsoft.com/office/drawing/2014/main" id="{5DAE3CC6-FCAA-D1EF-E39C-05911324100D}"/>
              </a:ext>
            </a:extLst>
          </p:cNvPr>
          <p:cNvSpPr txBox="1">
            <a:spLocks/>
          </p:cNvSpPr>
          <p:nvPr/>
        </p:nvSpPr>
        <p:spPr>
          <a:xfrm>
            <a:off x="9111715" y="4888083"/>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Price of each item</a:t>
            </a:r>
          </a:p>
        </p:txBody>
      </p:sp>
    </p:spTree>
    <p:extLst>
      <p:ext uri="{BB962C8B-B14F-4D97-AF65-F5344CB8AC3E}">
        <p14:creationId xmlns:p14="http://schemas.microsoft.com/office/powerpoint/2010/main" val="585524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shade val="100000"/>
                <a:hueMod val="100000"/>
                <a:satMod val="110000"/>
                <a:lumMod val="79000"/>
                <a:lumOff val="21000"/>
              </a:schemeClr>
            </a:gs>
            <a:gs pos="100000">
              <a:schemeClr val="bg2">
                <a:shade val="78000"/>
                <a:hueMod val="44000"/>
                <a:satMod val="200000"/>
                <a:lumMod val="70000"/>
              </a:schemeClr>
            </a:gs>
          </a:gsLst>
          <a:lin ang="0" scaled="1"/>
          <a:tileRect/>
        </a:gradFill>
        <a:effectLst/>
      </p:bgPr>
    </p:bg>
    <p:spTree>
      <p:nvGrpSpPr>
        <p:cNvPr id="1" name="">
          <a:extLst>
            <a:ext uri="{FF2B5EF4-FFF2-40B4-BE49-F238E27FC236}">
              <a16:creationId xmlns:a16="http://schemas.microsoft.com/office/drawing/2014/main" id="{A7C375E8-121A-5DC2-89D3-9F44AF47B056}"/>
            </a:ext>
          </a:extLst>
        </p:cNvPr>
        <p:cNvGrpSpPr/>
        <p:nvPr/>
      </p:nvGrpSpPr>
      <p:grpSpPr>
        <a:xfrm>
          <a:off x="0" y="0"/>
          <a:ext cx="0" cy="0"/>
          <a:chOff x="0" y="0"/>
          <a:chExt cx="0" cy="0"/>
        </a:xfrm>
      </p:grpSpPr>
      <p:pic>
        <p:nvPicPr>
          <p:cNvPr id="69" name="Picture 68">
            <a:extLst>
              <a:ext uri="{FF2B5EF4-FFF2-40B4-BE49-F238E27FC236}">
                <a16:creationId xmlns:a16="http://schemas.microsoft.com/office/drawing/2014/main" id="{84BED609-8F37-4B4B-8215-7B45F76A9F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0" name="Picture 69">
            <a:extLst>
              <a:ext uri="{FF2B5EF4-FFF2-40B4-BE49-F238E27FC236}">
                <a16:creationId xmlns:a16="http://schemas.microsoft.com/office/drawing/2014/main" id="{682D4D50-1578-FBCF-D312-B5866206CA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71" name="Picture 70">
            <a:extLst>
              <a:ext uri="{FF2B5EF4-FFF2-40B4-BE49-F238E27FC236}">
                <a16:creationId xmlns:a16="http://schemas.microsoft.com/office/drawing/2014/main" id="{1C9A316C-7126-91D0-84CF-0970CE9FC7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72" name="Rectangle 71">
            <a:extLst>
              <a:ext uri="{FF2B5EF4-FFF2-40B4-BE49-F238E27FC236}">
                <a16:creationId xmlns:a16="http://schemas.microsoft.com/office/drawing/2014/main" id="{7DD1DC47-09EB-6561-570A-ECF59235D9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3" name="Rectangle 72">
            <a:extLst>
              <a:ext uri="{FF2B5EF4-FFF2-40B4-BE49-F238E27FC236}">
                <a16:creationId xmlns:a16="http://schemas.microsoft.com/office/drawing/2014/main" id="{038EA62A-9F72-877F-5160-719E29A84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4" name="Rectangle 73">
            <a:extLst>
              <a:ext uri="{FF2B5EF4-FFF2-40B4-BE49-F238E27FC236}">
                <a16:creationId xmlns:a16="http://schemas.microsoft.com/office/drawing/2014/main" id="{8D9FB3E9-1CA3-1C84-FCF1-930AE6B7D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829177F4-AF30-319B-E003-747147FAE1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065ECE1-82FB-3E24-E02E-FAE5DE30524E}"/>
              </a:ext>
            </a:extLst>
          </p:cNvPr>
          <p:cNvSpPr>
            <a:spLocks noGrp="1"/>
          </p:cNvSpPr>
          <p:nvPr>
            <p:ph type="title"/>
          </p:nvPr>
        </p:nvSpPr>
        <p:spPr>
          <a:xfrm>
            <a:off x="965200" y="643467"/>
            <a:ext cx="8133812" cy="3603022"/>
          </a:xfrm>
        </p:spPr>
        <p:txBody>
          <a:bodyPr vert="horz" lIns="91440" tIns="45720" rIns="91440" bIns="45720" rtlCol="0" anchor="b">
            <a:normAutofit/>
          </a:bodyPr>
          <a:lstStyle/>
          <a:p>
            <a:pPr algn="r"/>
            <a:r>
              <a:rPr lang="en-US" sz="8000" dirty="0"/>
              <a:t>BIVARIATE ANALYSIS</a:t>
            </a:r>
          </a:p>
        </p:txBody>
      </p:sp>
      <p:sp>
        <p:nvSpPr>
          <p:cNvPr id="76" name="Rectangle 75">
            <a:extLst>
              <a:ext uri="{FF2B5EF4-FFF2-40B4-BE49-F238E27FC236}">
                <a16:creationId xmlns:a16="http://schemas.microsoft.com/office/drawing/2014/main" id="{6288BC2A-8EEE-5082-8801-4D29DBFB4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68225"/>
            <a:ext cx="12188824" cy="2289774"/>
          </a:xfrm>
          <a:prstGeom prst="rect">
            <a:avLst/>
          </a:prstGeom>
          <a:solidFill>
            <a:srgbClr val="181717">
              <a:alpha val="8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7" name="Rectangle 76">
            <a:extLst>
              <a:ext uri="{FF2B5EF4-FFF2-40B4-BE49-F238E27FC236}">
                <a16:creationId xmlns:a16="http://schemas.microsoft.com/office/drawing/2014/main" id="{18051BAE-5AFB-3871-ED2B-E53DD0B0B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3921" y="4568225"/>
            <a:ext cx="2764903" cy="22897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99573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92953DFF-FFE5-AB1A-32FA-AAB295281797}"/>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9C3C4D2E-CC30-E25D-DD04-F8AE25090D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7302C950-B651-6A14-FA4A-770001FA41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F08ABFC7-36EE-9A2C-D607-66D017AB9C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5656C2C3-E0D7-CEC0-A202-1DA0722D1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E8753F25-6213-FF3C-F42F-DD30D55A4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0EFBF774-3B22-AF93-2B92-B35043E93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BB4A7591-B8C3-4918-8822-AAD6C1D0A2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1F47D744-5364-589D-0ADF-39CF2D4A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F323BA86-18FA-6614-41E4-4A9A9E574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BA789109-D4B3-4C97-F04B-8E5114BE1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2E0C7AEA-3694-2179-24E4-0DAB73B73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F71F8B7-69A0-4739-8ED9-29FC5D868F19}"/>
              </a:ext>
            </a:extLst>
          </p:cNvPr>
          <p:cNvSpPr txBox="1">
            <a:spLocks/>
          </p:cNvSpPr>
          <p:nvPr/>
        </p:nvSpPr>
        <p:spPr>
          <a:xfrm>
            <a:off x="9111715" y="4888083"/>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Yearly Sales</a:t>
            </a:r>
          </a:p>
        </p:txBody>
      </p:sp>
      <p:pic>
        <p:nvPicPr>
          <p:cNvPr id="4" name="Picture 3">
            <a:extLst>
              <a:ext uri="{FF2B5EF4-FFF2-40B4-BE49-F238E27FC236}">
                <a16:creationId xmlns:a16="http://schemas.microsoft.com/office/drawing/2014/main" id="{4813AC6F-941F-2E8B-7FE1-3B8AEE0E562B}"/>
              </a:ext>
            </a:extLst>
          </p:cNvPr>
          <p:cNvPicPr>
            <a:picLocks noChangeAspect="1"/>
          </p:cNvPicPr>
          <p:nvPr/>
        </p:nvPicPr>
        <p:blipFill>
          <a:blip r:embed="rId7"/>
          <a:stretch>
            <a:fillRect/>
          </a:stretch>
        </p:blipFill>
        <p:spPr>
          <a:xfrm>
            <a:off x="772886" y="217714"/>
            <a:ext cx="10395857" cy="4298441"/>
          </a:xfrm>
          <a:prstGeom prst="rect">
            <a:avLst/>
          </a:prstGeom>
        </p:spPr>
      </p:pic>
      <p:sp>
        <p:nvSpPr>
          <p:cNvPr id="6" name="TextBox 5">
            <a:extLst>
              <a:ext uri="{FF2B5EF4-FFF2-40B4-BE49-F238E27FC236}">
                <a16:creationId xmlns:a16="http://schemas.microsoft.com/office/drawing/2014/main" id="{B4FAFF5D-3059-E242-584B-ECCAF8DDDBD3}"/>
              </a:ext>
            </a:extLst>
          </p:cNvPr>
          <p:cNvSpPr txBox="1"/>
          <p:nvPr/>
        </p:nvSpPr>
        <p:spPr>
          <a:xfrm>
            <a:off x="122458" y="4822539"/>
            <a:ext cx="8978671" cy="1200329"/>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We can see that there is a dip in the yearly sales</a:t>
            </a:r>
            <a:endParaRPr lang="en-US" sz="2400" dirty="0"/>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We need to find more information regarding this as its not  a good sign.</a:t>
            </a:r>
            <a:endParaRPr lang="en-US" sz="2400" dirty="0"/>
          </a:p>
        </p:txBody>
      </p:sp>
    </p:spTree>
    <p:extLst>
      <p:ext uri="{BB962C8B-B14F-4D97-AF65-F5344CB8AC3E}">
        <p14:creationId xmlns:p14="http://schemas.microsoft.com/office/powerpoint/2010/main" val="3676969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F59E2EB9-4308-6015-FBBB-63772E1BC8BD}"/>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63AD712F-7824-96FF-25F9-6D6D01CF02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B6879A2A-BFC9-1704-65EA-642E65A81C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2D95B5A5-4D0C-1F5A-0584-5BE9F24920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5A88A21F-775B-0256-2933-713380453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10A4A42E-63C2-8B97-639B-D904966E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70FADDBD-D079-DFD8-03EF-C82DCE34F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F80C90C0-6E0F-8A9D-6AD4-94AB6DB7268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4E80F75E-78CB-147A-AE5A-697FC5FEC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6424923D-178F-8735-05F4-12F7E8406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8009AD31-4FFE-FECE-0242-FBB66E1E7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26B4DF2D-565F-4D17-A472-3CB1F2B7B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9DCB5F-0EFC-A387-3AAF-DA63E80E75F8}"/>
              </a:ext>
            </a:extLst>
          </p:cNvPr>
          <p:cNvSpPr txBox="1">
            <a:spLocks/>
          </p:cNvSpPr>
          <p:nvPr/>
        </p:nvSpPr>
        <p:spPr>
          <a:xfrm>
            <a:off x="9111715" y="4888083"/>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Quarterly Sales</a:t>
            </a:r>
          </a:p>
        </p:txBody>
      </p:sp>
      <p:sp>
        <p:nvSpPr>
          <p:cNvPr id="6" name="TextBox 5">
            <a:extLst>
              <a:ext uri="{FF2B5EF4-FFF2-40B4-BE49-F238E27FC236}">
                <a16:creationId xmlns:a16="http://schemas.microsoft.com/office/drawing/2014/main" id="{28895A6D-5DB4-D2C4-AD64-C04757B8022D}"/>
              </a:ext>
            </a:extLst>
          </p:cNvPr>
          <p:cNvSpPr txBox="1"/>
          <p:nvPr/>
        </p:nvSpPr>
        <p:spPr>
          <a:xfrm>
            <a:off x="122458" y="4822539"/>
            <a:ext cx="8978671" cy="830997"/>
          </a:xfrm>
          <a:prstGeom prst="rect">
            <a:avLst/>
          </a:prstGeom>
          <a:noFill/>
        </p:spPr>
        <p:txBody>
          <a:bodyPr wrap="square">
            <a:spAutoFit/>
          </a:bodyPr>
          <a:lstStyle/>
          <a:p>
            <a:pPr marL="342900" indent="-342900">
              <a:lnSpc>
                <a:spcPct val="100000"/>
              </a:lnSpc>
              <a:buFont typeface="Arial" panose="020B0604020202020204" pitchFamily="34" charset="0"/>
              <a:buChar char="•"/>
            </a:pPr>
            <a:r>
              <a:rPr lang="en-US" sz="2400" dirty="0"/>
              <a:t>We can see that in the quarter 4 there is high sales as compared to other quarters.</a:t>
            </a:r>
          </a:p>
        </p:txBody>
      </p:sp>
      <p:pic>
        <p:nvPicPr>
          <p:cNvPr id="12" name="Picture 11">
            <a:extLst>
              <a:ext uri="{FF2B5EF4-FFF2-40B4-BE49-F238E27FC236}">
                <a16:creationId xmlns:a16="http://schemas.microsoft.com/office/drawing/2014/main" id="{DE78275B-0778-5632-2553-B83EA5441B16}"/>
              </a:ext>
            </a:extLst>
          </p:cNvPr>
          <p:cNvPicPr>
            <a:picLocks noChangeAspect="1"/>
          </p:cNvPicPr>
          <p:nvPr/>
        </p:nvPicPr>
        <p:blipFill>
          <a:blip r:embed="rId7"/>
          <a:stretch>
            <a:fillRect/>
          </a:stretch>
        </p:blipFill>
        <p:spPr>
          <a:xfrm>
            <a:off x="402770" y="87086"/>
            <a:ext cx="11492392" cy="4363525"/>
          </a:xfrm>
          <a:prstGeom prst="rect">
            <a:avLst/>
          </a:prstGeom>
        </p:spPr>
      </p:pic>
    </p:spTree>
    <p:extLst>
      <p:ext uri="{BB962C8B-B14F-4D97-AF65-F5344CB8AC3E}">
        <p14:creationId xmlns:p14="http://schemas.microsoft.com/office/powerpoint/2010/main" val="2052868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0" name="Rectangle 9">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Content Placeholder 2">
            <a:extLst>
              <a:ext uri="{FF2B5EF4-FFF2-40B4-BE49-F238E27FC236}">
                <a16:creationId xmlns:a16="http://schemas.microsoft.com/office/drawing/2014/main" id="{88C1F1CB-4476-16BB-4D54-ECFF88C8014C}"/>
              </a:ext>
            </a:extLst>
          </p:cNvPr>
          <p:cNvSpPr>
            <a:spLocks noGrp="1"/>
          </p:cNvSpPr>
          <p:nvPr>
            <p:ph idx="1"/>
          </p:nvPr>
        </p:nvSpPr>
        <p:spPr>
          <a:xfrm>
            <a:off x="3176" y="1970240"/>
            <a:ext cx="5718776" cy="4763069"/>
          </a:xfrm>
        </p:spPr>
        <p:txBody>
          <a:bodyPr>
            <a:noAutofit/>
          </a:bodyPr>
          <a:lstStyle/>
          <a:p>
            <a:pPr>
              <a:buNone/>
            </a:pPr>
            <a:r>
              <a:rPr lang="en-US" sz="1000" b="1" dirty="0">
                <a:solidFill>
                  <a:schemeClr val="bg1"/>
                </a:solidFill>
                <a:latin typeface="Calibri" panose="020F0502020204030204" pitchFamily="34" charset="0"/>
                <a:ea typeface="Calibri" panose="020F0502020204030204" pitchFamily="34" charset="0"/>
                <a:cs typeface="Calibri" panose="020F0502020204030204" pitchFamily="34" charset="0"/>
              </a:rPr>
              <a:t>Agenda &amp; Executive Summary</a:t>
            </a:r>
          </a:p>
          <a:p>
            <a:pPr>
              <a:buFont typeface="+mj-lt"/>
              <a:buAutoNum type="arabicPeriod"/>
            </a:pPr>
            <a:r>
              <a:rPr lang="en-US" sz="1000" b="1" dirty="0">
                <a:solidFill>
                  <a:schemeClr val="bg1"/>
                </a:solidFill>
                <a:latin typeface="Calibri" panose="020F0502020204030204" pitchFamily="34" charset="0"/>
                <a:ea typeface="Calibri" panose="020F0502020204030204" pitchFamily="34" charset="0"/>
                <a:cs typeface="Calibri" panose="020F0502020204030204" pitchFamily="34" charset="0"/>
              </a:rPr>
              <a:t>Project Overview &amp; Objective</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Problem Statement</a:t>
            </a: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Executive Summary</a:t>
            </a:r>
          </a:p>
          <a:p>
            <a:pPr>
              <a:buFont typeface="+mj-lt"/>
              <a:buAutoNum type="arabicPeriod"/>
            </a:pPr>
            <a:r>
              <a:rPr lang="en-US" sz="1000" b="1" dirty="0">
                <a:solidFill>
                  <a:schemeClr val="bg1"/>
                </a:solidFill>
                <a:latin typeface="Calibri" panose="020F0502020204030204" pitchFamily="34" charset="0"/>
                <a:ea typeface="Calibri" panose="020F0502020204030204" pitchFamily="34" charset="0"/>
                <a:cs typeface="Calibri" panose="020F0502020204030204" pitchFamily="34" charset="0"/>
              </a:rPr>
              <a:t>Data Overview</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Data Dictionary</a:t>
            </a: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Summary Statistics</a:t>
            </a: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Assumptions Made About the Data</a:t>
            </a:r>
          </a:p>
          <a:p>
            <a:pPr>
              <a:buFont typeface="+mj-lt"/>
              <a:buAutoNum type="arabicPeriod"/>
            </a:pPr>
            <a:r>
              <a:rPr lang="en-US" sz="1000" b="1" dirty="0">
                <a:solidFill>
                  <a:schemeClr val="bg1"/>
                </a:solidFill>
                <a:latin typeface="Calibri" panose="020F0502020204030204" pitchFamily="34" charset="0"/>
                <a:ea typeface="Calibri" panose="020F0502020204030204" pitchFamily="34" charset="0"/>
                <a:cs typeface="Calibri" panose="020F0502020204030204" pitchFamily="34" charset="0"/>
              </a:rPr>
              <a:t>Exploratory Data Analysis &amp; Insights</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Univariate, Bivariate, and Multivariate Analysis (with Visualizations)</a:t>
            </a: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Sales Trends: Weekly, Monthly, Quarterly, and Yearly</a:t>
            </a: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Sales Distribution Across Categories and Features</a:t>
            </a: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Key Inferences Drawn from the Analysis</a:t>
            </a:r>
          </a:p>
          <a:p>
            <a:pPr>
              <a:buFont typeface="+mj-lt"/>
              <a:buAutoNum type="arabicPeriod"/>
            </a:pPr>
            <a:r>
              <a:rPr lang="en-US" sz="1000" b="1" dirty="0">
                <a:solidFill>
                  <a:schemeClr val="bg1"/>
                </a:solidFill>
                <a:latin typeface="Calibri" panose="020F0502020204030204" pitchFamily="34" charset="0"/>
                <a:ea typeface="Calibri" panose="020F0502020204030204" pitchFamily="34" charset="0"/>
                <a:cs typeface="Calibri" panose="020F0502020204030204" pitchFamily="34" charset="0"/>
              </a:rPr>
              <a:t>Customer Segmentation Using RFM Analysis</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Introduction to RFM (Recency, Frequency, Monetary)</a:t>
            </a: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Tools Used for Analysis (e.g., KNIME)</a:t>
            </a: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Parameters Considered and Assumptions Made</a:t>
            </a: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Output Snapshot (Table Head)</a:t>
            </a: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Workflow Diagram (Insert KNIME Workflow Image)</a:t>
            </a:r>
          </a:p>
          <a:p>
            <a:pPr marL="742950" lvl="1" indent="-28575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Segment Insights:</a:t>
            </a:r>
          </a:p>
          <a:p>
            <a:pPr marL="1143000" lvl="2" indent="-22860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Identification of Top Customers</a:t>
            </a:r>
          </a:p>
          <a:p>
            <a:pPr marL="1143000" lvl="2" indent="-22860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Customers at Risk of Churning</a:t>
            </a:r>
          </a:p>
          <a:p>
            <a:pPr marL="1143000" lvl="2" indent="-22860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Lost Customers</a:t>
            </a:r>
          </a:p>
          <a:p>
            <a:pPr marL="1143000" lvl="2" indent="-228600">
              <a:buFont typeface="+mj-lt"/>
              <a:buAutoNum type="arabicPeriod"/>
            </a:pPr>
            <a:r>
              <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rPr>
              <a:t>Loyal Customers</a:t>
            </a:r>
          </a:p>
          <a:p>
            <a:endParaRPr lang="en-IN"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6" name="Picture 25" descr="Desk with productivity items">
            <a:extLst>
              <a:ext uri="{FF2B5EF4-FFF2-40B4-BE49-F238E27FC236}">
                <a16:creationId xmlns:a16="http://schemas.microsoft.com/office/drawing/2014/main" id="{C98A664B-0CED-FA54-55E4-637A588442E5}"/>
              </a:ext>
            </a:extLst>
          </p:cNvPr>
          <p:cNvPicPr>
            <a:picLocks noChangeAspect="1"/>
          </p:cNvPicPr>
          <p:nvPr/>
        </p:nvPicPr>
        <p:blipFill>
          <a:blip r:embed="rId3"/>
          <a:srcRect l="27966" r="12717"/>
          <a:stretch/>
        </p:blipFill>
        <p:spPr>
          <a:xfrm>
            <a:off x="6096000" y="10"/>
            <a:ext cx="6092823" cy="6856310"/>
          </a:xfrm>
          <a:prstGeom prst="rect">
            <a:avLst/>
          </a:prstGeom>
          <a:ln>
            <a:noFill/>
          </a:ln>
          <a:effectLst/>
        </p:spPr>
      </p:pic>
      <p:sp>
        <p:nvSpPr>
          <p:cNvPr id="13" name="Rectangle 1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36B9535-4AB6-8372-1153-5504DAC063A0}"/>
              </a:ext>
            </a:extLst>
          </p:cNvPr>
          <p:cNvSpPr>
            <a:spLocks noGrp="1"/>
          </p:cNvSpPr>
          <p:nvPr>
            <p:ph type="title"/>
          </p:nvPr>
        </p:nvSpPr>
        <p:spPr>
          <a:xfrm>
            <a:off x="187037" y="753228"/>
            <a:ext cx="5534914" cy="1080938"/>
          </a:xfrm>
        </p:spPr>
        <p:txBody>
          <a:bodyPr>
            <a:normAutofit/>
          </a:bodyPr>
          <a:lstStyle/>
          <a:p>
            <a:r>
              <a:rPr lang="en-IN" dirty="0"/>
              <a:t>CONTENTS</a:t>
            </a:r>
          </a:p>
        </p:txBody>
      </p:sp>
      <p:pic>
        <p:nvPicPr>
          <p:cNvPr id="15" name="Picture 14">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3483387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BEA6C878-68BC-DD5D-A913-19AF0E408BB8}"/>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65DAADC3-552E-C948-5219-C804C11D16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62A219FC-0CBE-18A1-EEF9-39221F8E1A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6CD29AA4-3FD0-9A31-C36E-C98A0D6961E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6B183EEA-019B-5C7B-E7C9-D8D58D719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7F036858-D4AD-BF87-68F4-129E0B33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3536F073-7D55-1004-307D-906A44097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8880D9A2-FD76-6726-8B63-79E6F34034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F076B487-9501-552C-6F97-F4C55A26C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A5071743-9D40-5113-1D33-05C61C658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74A9EC64-2F4A-F1AB-C570-019C78FD6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B349EA7D-39D1-5F64-171F-10062E786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DEFF51-F8BB-CE72-9B19-2734241A8BA1}"/>
              </a:ext>
            </a:extLst>
          </p:cNvPr>
          <p:cNvSpPr txBox="1">
            <a:spLocks/>
          </p:cNvSpPr>
          <p:nvPr/>
        </p:nvSpPr>
        <p:spPr>
          <a:xfrm>
            <a:off x="9111715" y="4888083"/>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Monthly Sales</a:t>
            </a:r>
          </a:p>
        </p:txBody>
      </p:sp>
      <p:sp>
        <p:nvSpPr>
          <p:cNvPr id="6" name="TextBox 5">
            <a:extLst>
              <a:ext uri="{FF2B5EF4-FFF2-40B4-BE49-F238E27FC236}">
                <a16:creationId xmlns:a16="http://schemas.microsoft.com/office/drawing/2014/main" id="{289DD344-0E78-504C-195E-B30D2B362084}"/>
              </a:ext>
            </a:extLst>
          </p:cNvPr>
          <p:cNvSpPr txBox="1"/>
          <p:nvPr/>
        </p:nvSpPr>
        <p:spPr>
          <a:xfrm>
            <a:off x="122458" y="4822539"/>
            <a:ext cx="8978671" cy="1200329"/>
          </a:xfrm>
          <a:prstGeom prst="rect">
            <a:avLst/>
          </a:prstGeom>
          <a:noFill/>
        </p:spPr>
        <p:txBody>
          <a:bodyPr wrap="square">
            <a:spAutoFit/>
          </a:bodyPr>
          <a:lstStyle/>
          <a:p>
            <a:pPr marL="342900" indent="-342900">
              <a:buFont typeface="Arial" panose="020B0604020202020204" pitchFamily="34" charset="0"/>
              <a:buChar char="•"/>
            </a:pPr>
            <a:r>
              <a:rPr lang="en-US" sz="2400" dirty="0"/>
              <a:t>We can see that in the 11th month there is highest sales. </a:t>
            </a:r>
          </a:p>
          <a:p>
            <a:pPr marL="342900" indent="-342900">
              <a:buFont typeface="Arial" panose="020B0604020202020204" pitchFamily="34" charset="0"/>
              <a:buChar char="•"/>
            </a:pPr>
            <a:r>
              <a:rPr lang="en-US" sz="2400" dirty="0"/>
              <a:t>And in 6th month the sales is the  lowest.</a:t>
            </a:r>
          </a:p>
          <a:p>
            <a:pPr marL="342900" indent="-342900">
              <a:buFont typeface="Arial" panose="020B0604020202020204" pitchFamily="34" charset="0"/>
              <a:buChar char="•"/>
            </a:pPr>
            <a:r>
              <a:rPr lang="en-US" sz="2400" dirty="0"/>
              <a:t>Sales is consistent in the first 4 months of the year</a:t>
            </a:r>
          </a:p>
        </p:txBody>
      </p:sp>
      <p:pic>
        <p:nvPicPr>
          <p:cNvPr id="3" name="Picture 2">
            <a:extLst>
              <a:ext uri="{FF2B5EF4-FFF2-40B4-BE49-F238E27FC236}">
                <a16:creationId xmlns:a16="http://schemas.microsoft.com/office/drawing/2014/main" id="{FAB648C9-A4E5-F689-EC84-C79BE2E7C323}"/>
              </a:ext>
            </a:extLst>
          </p:cNvPr>
          <p:cNvPicPr>
            <a:picLocks noChangeAspect="1"/>
          </p:cNvPicPr>
          <p:nvPr/>
        </p:nvPicPr>
        <p:blipFill>
          <a:blip r:embed="rId7"/>
          <a:stretch>
            <a:fillRect/>
          </a:stretch>
        </p:blipFill>
        <p:spPr>
          <a:xfrm>
            <a:off x="632129" y="243778"/>
            <a:ext cx="11407471" cy="4196138"/>
          </a:xfrm>
          <a:prstGeom prst="rect">
            <a:avLst/>
          </a:prstGeom>
        </p:spPr>
      </p:pic>
    </p:spTree>
    <p:extLst>
      <p:ext uri="{BB962C8B-B14F-4D97-AF65-F5344CB8AC3E}">
        <p14:creationId xmlns:p14="http://schemas.microsoft.com/office/powerpoint/2010/main" val="2128151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2CFD1BE0-1F06-FADD-A743-15C382188538}"/>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71C86DC1-1720-D2DB-0BAB-586E53AA50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032DD065-65A1-356F-87D1-B94FC879C4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02C9619B-5A19-EF7A-8B2C-F2683C0B5A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B821D58D-4A3F-C02B-958D-51AD6D6AB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CC35AC6C-9834-3EA2-70F6-34D380350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1BBE5DAF-6DEE-A6AA-B95A-A5FBFD3CA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BA4DFCF5-6A32-5CCC-541D-38067DDE4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6B96DD7C-353C-9323-0AC9-AD2579087F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A299DA43-4ED7-3CA2-DCFD-C83A71DEE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0F6FF214-6424-6A70-46CC-C4C378294A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2954C8A6-865D-9E58-D525-DDAD70AEE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BDD82E9-3BFB-6E3F-9CD7-8D2B24161C0C}"/>
              </a:ext>
            </a:extLst>
          </p:cNvPr>
          <p:cNvSpPr txBox="1">
            <a:spLocks/>
          </p:cNvSpPr>
          <p:nvPr/>
        </p:nvSpPr>
        <p:spPr>
          <a:xfrm>
            <a:off x="9111715" y="4888083"/>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Weekdays Sales</a:t>
            </a:r>
          </a:p>
        </p:txBody>
      </p:sp>
      <p:sp>
        <p:nvSpPr>
          <p:cNvPr id="6" name="TextBox 5">
            <a:extLst>
              <a:ext uri="{FF2B5EF4-FFF2-40B4-BE49-F238E27FC236}">
                <a16:creationId xmlns:a16="http://schemas.microsoft.com/office/drawing/2014/main" id="{DEB9801D-1CA0-F647-0337-BB9372D7B62A}"/>
              </a:ext>
            </a:extLst>
          </p:cNvPr>
          <p:cNvSpPr txBox="1"/>
          <p:nvPr/>
        </p:nvSpPr>
        <p:spPr>
          <a:xfrm>
            <a:off x="61229" y="4648029"/>
            <a:ext cx="8978671" cy="1569660"/>
          </a:xfrm>
          <a:prstGeom prst="rect">
            <a:avLst/>
          </a:prstGeom>
          <a:noFill/>
        </p:spPr>
        <p:txBody>
          <a:bodyPr wrap="square">
            <a:spAutoFit/>
          </a:bodyPr>
          <a:lstStyle/>
          <a:p>
            <a:pPr marL="342900" indent="-342900">
              <a:buFont typeface="Arial" panose="020B0604020202020204" pitchFamily="34" charset="0"/>
              <a:buChar char="•"/>
            </a:pPr>
            <a:r>
              <a:rPr lang="en-US" sz="2400" dirty="0"/>
              <a:t>We can see Thursday has the lowest sales and Sunday has the highest sales.</a:t>
            </a:r>
          </a:p>
          <a:p>
            <a:pPr marL="342900" indent="-342900">
              <a:buFont typeface="Arial" panose="020B0604020202020204" pitchFamily="34" charset="0"/>
              <a:buChar char="•"/>
            </a:pPr>
            <a:r>
              <a:rPr lang="en-US" sz="2400" dirty="0"/>
              <a:t>Sales increases from Friday to Sunday and dips from Monday to Thursday</a:t>
            </a:r>
          </a:p>
        </p:txBody>
      </p:sp>
      <p:pic>
        <p:nvPicPr>
          <p:cNvPr id="4" name="Picture 3">
            <a:extLst>
              <a:ext uri="{FF2B5EF4-FFF2-40B4-BE49-F238E27FC236}">
                <a16:creationId xmlns:a16="http://schemas.microsoft.com/office/drawing/2014/main" id="{AB2DB00A-8E97-9B1D-AEC7-D49FD932AA7E}"/>
              </a:ext>
            </a:extLst>
          </p:cNvPr>
          <p:cNvPicPr>
            <a:picLocks noChangeAspect="1"/>
          </p:cNvPicPr>
          <p:nvPr/>
        </p:nvPicPr>
        <p:blipFill>
          <a:blip r:embed="rId7"/>
          <a:stretch>
            <a:fillRect/>
          </a:stretch>
        </p:blipFill>
        <p:spPr>
          <a:xfrm>
            <a:off x="364372" y="164476"/>
            <a:ext cx="11528868" cy="4247161"/>
          </a:xfrm>
          <a:prstGeom prst="rect">
            <a:avLst/>
          </a:prstGeom>
        </p:spPr>
      </p:pic>
    </p:spTree>
    <p:extLst>
      <p:ext uri="{BB962C8B-B14F-4D97-AF65-F5344CB8AC3E}">
        <p14:creationId xmlns:p14="http://schemas.microsoft.com/office/powerpoint/2010/main" val="1811027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DEBE89B7-B0A5-7A44-5804-05BB66C30983}"/>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E41C936E-DB65-B74F-9B9E-B330E68BBA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D3500FB4-D23B-5DB1-852A-55A6D20E4B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2F6AD1A0-FE18-3371-AE04-62F7CB597C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765963CC-5FBD-00C9-97B5-8AEE6381A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97CD187E-A72F-6FFF-1983-9114404F7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849ABD41-5070-11FB-BBCA-8E7A81778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58C518C1-75BB-92D9-D87A-3399558A27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1BD26A98-CAFB-028A-2981-2B0A865E1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89333147-D249-0498-E1C0-AC059F540B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A4EB39EB-97D6-172D-D5E0-07A35258D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1508956F-E3BD-BCBD-8432-BA341D6B2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7AB2063-28D8-0094-629A-FF821D417A4A}"/>
              </a:ext>
            </a:extLst>
          </p:cNvPr>
          <p:cNvSpPr txBox="1">
            <a:spLocks/>
          </p:cNvSpPr>
          <p:nvPr/>
        </p:nvSpPr>
        <p:spPr>
          <a:xfrm>
            <a:off x="9213001" y="4725712"/>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Day Sales</a:t>
            </a:r>
          </a:p>
        </p:txBody>
      </p:sp>
      <p:sp>
        <p:nvSpPr>
          <p:cNvPr id="6" name="TextBox 5">
            <a:extLst>
              <a:ext uri="{FF2B5EF4-FFF2-40B4-BE49-F238E27FC236}">
                <a16:creationId xmlns:a16="http://schemas.microsoft.com/office/drawing/2014/main" id="{434CF7DB-DB64-10AE-FC70-CE2E56D13313}"/>
              </a:ext>
            </a:extLst>
          </p:cNvPr>
          <p:cNvSpPr txBox="1"/>
          <p:nvPr/>
        </p:nvSpPr>
        <p:spPr>
          <a:xfrm>
            <a:off x="122458" y="4961639"/>
            <a:ext cx="8978671" cy="830997"/>
          </a:xfrm>
          <a:prstGeom prst="rect">
            <a:avLst/>
          </a:prstGeom>
          <a:noFill/>
        </p:spPr>
        <p:txBody>
          <a:bodyPr wrap="square">
            <a:spAutoFit/>
          </a:bodyPr>
          <a:lstStyle/>
          <a:p>
            <a:pPr marL="342900" indent="-342900">
              <a:buFont typeface="Arial" panose="020B0604020202020204" pitchFamily="34" charset="0"/>
              <a:buChar char="•"/>
            </a:pPr>
            <a:r>
              <a:rPr lang="en-US" sz="2400" dirty="0"/>
              <a:t>In the stating days of month there is more sales as compared to the end days.</a:t>
            </a:r>
          </a:p>
        </p:txBody>
      </p:sp>
      <p:pic>
        <p:nvPicPr>
          <p:cNvPr id="7" name="Picture 6">
            <a:extLst>
              <a:ext uri="{FF2B5EF4-FFF2-40B4-BE49-F238E27FC236}">
                <a16:creationId xmlns:a16="http://schemas.microsoft.com/office/drawing/2014/main" id="{39A8FC8F-5206-15AC-6091-B6EBD3344009}"/>
              </a:ext>
            </a:extLst>
          </p:cNvPr>
          <p:cNvPicPr>
            <a:picLocks noChangeAspect="1"/>
          </p:cNvPicPr>
          <p:nvPr/>
        </p:nvPicPr>
        <p:blipFill>
          <a:blip r:embed="rId8"/>
          <a:stretch>
            <a:fillRect/>
          </a:stretch>
        </p:blipFill>
        <p:spPr>
          <a:xfrm>
            <a:off x="0" y="212042"/>
            <a:ext cx="12192000" cy="4158053"/>
          </a:xfrm>
          <a:prstGeom prst="rect">
            <a:avLst/>
          </a:prstGeom>
        </p:spPr>
      </p:pic>
    </p:spTree>
    <p:extLst>
      <p:ext uri="{BB962C8B-B14F-4D97-AF65-F5344CB8AC3E}">
        <p14:creationId xmlns:p14="http://schemas.microsoft.com/office/powerpoint/2010/main" val="3748722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shade val="100000"/>
                <a:hueMod val="100000"/>
                <a:satMod val="110000"/>
                <a:lumMod val="79000"/>
                <a:lumOff val="21000"/>
              </a:schemeClr>
            </a:gs>
            <a:gs pos="100000">
              <a:schemeClr val="bg2">
                <a:shade val="78000"/>
                <a:hueMod val="44000"/>
                <a:satMod val="200000"/>
                <a:lumMod val="70000"/>
              </a:schemeClr>
            </a:gs>
          </a:gsLst>
          <a:lin ang="0" scaled="1"/>
          <a:tileRect/>
        </a:gradFill>
        <a:effectLst/>
      </p:bgPr>
    </p:bg>
    <p:spTree>
      <p:nvGrpSpPr>
        <p:cNvPr id="1" name="">
          <a:extLst>
            <a:ext uri="{FF2B5EF4-FFF2-40B4-BE49-F238E27FC236}">
              <a16:creationId xmlns:a16="http://schemas.microsoft.com/office/drawing/2014/main" id="{09B494C9-60D2-207E-CA94-AD35A890F288}"/>
            </a:ext>
          </a:extLst>
        </p:cNvPr>
        <p:cNvGrpSpPr/>
        <p:nvPr/>
      </p:nvGrpSpPr>
      <p:grpSpPr>
        <a:xfrm>
          <a:off x="0" y="0"/>
          <a:ext cx="0" cy="0"/>
          <a:chOff x="0" y="0"/>
          <a:chExt cx="0" cy="0"/>
        </a:xfrm>
      </p:grpSpPr>
      <p:pic>
        <p:nvPicPr>
          <p:cNvPr id="69" name="Picture 68">
            <a:extLst>
              <a:ext uri="{FF2B5EF4-FFF2-40B4-BE49-F238E27FC236}">
                <a16:creationId xmlns:a16="http://schemas.microsoft.com/office/drawing/2014/main" id="{7387C4EB-B0A4-E6A5-DE98-6E1420F66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0" name="Picture 69">
            <a:extLst>
              <a:ext uri="{FF2B5EF4-FFF2-40B4-BE49-F238E27FC236}">
                <a16:creationId xmlns:a16="http://schemas.microsoft.com/office/drawing/2014/main" id="{224BF6BA-618F-F945-740E-76EF4F6D19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71" name="Picture 70">
            <a:extLst>
              <a:ext uri="{FF2B5EF4-FFF2-40B4-BE49-F238E27FC236}">
                <a16:creationId xmlns:a16="http://schemas.microsoft.com/office/drawing/2014/main" id="{9B434793-44AE-76E3-2C66-1B72AE3FED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72" name="Rectangle 71">
            <a:extLst>
              <a:ext uri="{FF2B5EF4-FFF2-40B4-BE49-F238E27FC236}">
                <a16:creationId xmlns:a16="http://schemas.microsoft.com/office/drawing/2014/main" id="{5096DBB7-9A89-ADDA-C82D-86F998452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3" name="Rectangle 72">
            <a:extLst>
              <a:ext uri="{FF2B5EF4-FFF2-40B4-BE49-F238E27FC236}">
                <a16:creationId xmlns:a16="http://schemas.microsoft.com/office/drawing/2014/main" id="{63546967-AA86-4CD0-2E9C-794180A16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4" name="Rectangle 73">
            <a:extLst>
              <a:ext uri="{FF2B5EF4-FFF2-40B4-BE49-F238E27FC236}">
                <a16:creationId xmlns:a16="http://schemas.microsoft.com/office/drawing/2014/main" id="{608C5806-40C8-6A50-1F1D-C447E8275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4DB32C68-6B1F-9EA8-48CA-F86FE8ECB5F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F893920-65DE-6310-8AEA-7B3C854471FF}"/>
              </a:ext>
            </a:extLst>
          </p:cNvPr>
          <p:cNvSpPr>
            <a:spLocks noGrp="1"/>
          </p:cNvSpPr>
          <p:nvPr>
            <p:ph type="title"/>
          </p:nvPr>
        </p:nvSpPr>
        <p:spPr>
          <a:xfrm>
            <a:off x="965200" y="643467"/>
            <a:ext cx="8133812" cy="3603022"/>
          </a:xfrm>
        </p:spPr>
        <p:txBody>
          <a:bodyPr vert="horz" lIns="91440" tIns="45720" rIns="91440" bIns="45720" rtlCol="0" anchor="b">
            <a:normAutofit/>
          </a:bodyPr>
          <a:lstStyle/>
          <a:p>
            <a:pPr algn="r"/>
            <a:r>
              <a:rPr lang="en-US" sz="8000" dirty="0"/>
              <a:t>MULTIVARIATE ANALYSIS</a:t>
            </a:r>
          </a:p>
        </p:txBody>
      </p:sp>
      <p:sp>
        <p:nvSpPr>
          <p:cNvPr id="76" name="Rectangle 75">
            <a:extLst>
              <a:ext uri="{FF2B5EF4-FFF2-40B4-BE49-F238E27FC236}">
                <a16:creationId xmlns:a16="http://schemas.microsoft.com/office/drawing/2014/main" id="{3380DC41-FD9F-502A-C9D5-7C624EBEC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68225"/>
            <a:ext cx="12188824" cy="2289774"/>
          </a:xfrm>
          <a:prstGeom prst="rect">
            <a:avLst/>
          </a:prstGeom>
          <a:solidFill>
            <a:srgbClr val="181717">
              <a:alpha val="8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77" name="Rectangle 76">
            <a:extLst>
              <a:ext uri="{FF2B5EF4-FFF2-40B4-BE49-F238E27FC236}">
                <a16:creationId xmlns:a16="http://schemas.microsoft.com/office/drawing/2014/main" id="{31118C90-784D-CA2A-3E52-2682B910B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3921" y="4568225"/>
            <a:ext cx="2764903" cy="22897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057791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BDE1489E-3647-1447-8AA2-6169231FCAE7}"/>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1EF64229-4E87-18E7-1641-B3CD535B09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F022B87F-080A-1DC0-8680-DB84F2D606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2CAFCBCB-DDE9-B38C-5916-F66D643501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06940089-7318-C48F-77A8-C611261F1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84B328E9-AF95-06F1-46BD-20928286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C2FB1E00-61B9-E31D-4DF5-E9AF6E6BC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E67A9BD2-A085-4794-496B-A6D0DBAAA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29B7727A-D2B2-F030-0B02-802F2DD54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905CBE3E-261D-A7CF-F558-C5C0ED59DE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8FC85E5E-243C-F2A8-EFD0-B32CCB888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043E2839-A4F3-C590-FBE7-A13314BD9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8C3AC51-45C5-4EEB-7456-E3477F69474A}"/>
              </a:ext>
            </a:extLst>
          </p:cNvPr>
          <p:cNvSpPr txBox="1">
            <a:spLocks/>
          </p:cNvSpPr>
          <p:nvPr/>
        </p:nvSpPr>
        <p:spPr>
          <a:xfrm>
            <a:off x="9219450" y="5204870"/>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3600" dirty="0"/>
              <a:t>Status, Country  &amp; Sales</a:t>
            </a:r>
            <a:endParaRPr lang="en-US" dirty="0"/>
          </a:p>
        </p:txBody>
      </p:sp>
      <p:sp>
        <p:nvSpPr>
          <p:cNvPr id="6" name="TextBox 5">
            <a:extLst>
              <a:ext uri="{FF2B5EF4-FFF2-40B4-BE49-F238E27FC236}">
                <a16:creationId xmlns:a16="http://schemas.microsoft.com/office/drawing/2014/main" id="{A90372AB-E850-FA3F-558D-9B9EEBF2DAF7}"/>
              </a:ext>
            </a:extLst>
          </p:cNvPr>
          <p:cNvSpPr txBox="1"/>
          <p:nvPr/>
        </p:nvSpPr>
        <p:spPr>
          <a:xfrm>
            <a:off x="97149" y="4749034"/>
            <a:ext cx="8978671" cy="1631216"/>
          </a:xfrm>
          <a:prstGeom prst="rect">
            <a:avLst/>
          </a:prstGeom>
          <a:noFill/>
        </p:spPr>
        <p:txBody>
          <a:bodyPr wrap="square">
            <a:spAutoFit/>
          </a:bodyPr>
          <a:lstStyle/>
          <a:p>
            <a:pPr marL="342900" indent="-342900">
              <a:lnSpc>
                <a:spcPct val="100000"/>
              </a:lnSpc>
              <a:buFont typeface="Arial" panose="020B0604020202020204" pitchFamily="34" charset="0"/>
              <a:buChar char="•"/>
            </a:pPr>
            <a:r>
              <a:rPr lang="en-US" sz="2000" dirty="0"/>
              <a:t>We can see most of the orders which are on hold belongs to USA, some orders on hold belong to Sweden.</a:t>
            </a:r>
          </a:p>
          <a:p>
            <a:pPr marL="342900" indent="-342900">
              <a:lnSpc>
                <a:spcPct val="100000"/>
              </a:lnSpc>
              <a:buFont typeface="Arial" panose="020B0604020202020204" pitchFamily="34" charset="0"/>
              <a:buChar char="•"/>
            </a:pPr>
            <a:r>
              <a:rPr lang="en-US" sz="2000" dirty="0"/>
              <a:t>UK, USA, Spain, Sweden have approx. same number of canceled orders.</a:t>
            </a:r>
          </a:p>
          <a:p>
            <a:pPr marL="342900" indent="-342900">
              <a:lnSpc>
                <a:spcPct val="100000"/>
              </a:lnSpc>
              <a:buFont typeface="Arial" panose="020B0604020202020204" pitchFamily="34" charset="0"/>
              <a:buChar char="•"/>
            </a:pPr>
            <a:r>
              <a:rPr lang="en-US" sz="2000" dirty="0"/>
              <a:t>Spain has most disputes and also most disputes are solved. </a:t>
            </a:r>
          </a:p>
          <a:p>
            <a:pPr marL="342900" indent="-342900">
              <a:lnSpc>
                <a:spcPct val="100000"/>
              </a:lnSpc>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3C2A0207-6EA4-766A-9D86-B28705F396C4}"/>
              </a:ext>
            </a:extLst>
          </p:cNvPr>
          <p:cNvPicPr>
            <a:picLocks noChangeAspect="1"/>
          </p:cNvPicPr>
          <p:nvPr/>
        </p:nvPicPr>
        <p:blipFill>
          <a:blip r:embed="rId8"/>
          <a:stretch>
            <a:fillRect/>
          </a:stretch>
        </p:blipFill>
        <p:spPr>
          <a:xfrm>
            <a:off x="208728" y="9048"/>
            <a:ext cx="11785797" cy="4577168"/>
          </a:xfrm>
          <a:prstGeom prst="rect">
            <a:avLst/>
          </a:prstGeom>
        </p:spPr>
      </p:pic>
    </p:spTree>
    <p:extLst>
      <p:ext uri="{BB962C8B-B14F-4D97-AF65-F5344CB8AC3E}">
        <p14:creationId xmlns:p14="http://schemas.microsoft.com/office/powerpoint/2010/main" val="201087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5ED2556A-7CF9-4780-0925-65F798B59555}"/>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8FACFD16-17D9-1DC1-5A62-2E35EDFB80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6D1B69A6-C959-053A-9CA0-CCFF0B94CD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BAE82479-F908-092E-5AF3-9DF46F13A5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445AC9FD-5F31-B69F-BC8D-3318036C5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591623B2-254C-1C04-D484-C4C9C1646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F4D9DE40-13A4-3208-80B8-6B94DED4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7BA0C586-D800-3BFF-E7A5-652FA38EC9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C347EC70-850E-F497-EA14-84D12AEF1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E0BCDF76-162E-F336-5BA6-7FEEF39AB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F9E6BB2F-6848-85D1-3313-BE2F3F5B6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A7F9AD64-11DF-008E-C730-786B8C546B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8CE7DF4-21CB-B997-3227-2478FC8B1785}"/>
              </a:ext>
            </a:extLst>
          </p:cNvPr>
          <p:cNvSpPr txBox="1">
            <a:spLocks/>
          </p:cNvSpPr>
          <p:nvPr/>
        </p:nvSpPr>
        <p:spPr>
          <a:xfrm>
            <a:off x="9219450" y="5204870"/>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3600" dirty="0"/>
              <a:t>Order Shipped &amp; Sales</a:t>
            </a:r>
            <a:endParaRPr lang="en-US" dirty="0"/>
          </a:p>
        </p:txBody>
      </p:sp>
      <p:sp>
        <p:nvSpPr>
          <p:cNvPr id="6" name="TextBox 5">
            <a:extLst>
              <a:ext uri="{FF2B5EF4-FFF2-40B4-BE49-F238E27FC236}">
                <a16:creationId xmlns:a16="http://schemas.microsoft.com/office/drawing/2014/main" id="{F70E5F08-C851-2CED-FA39-B671F1E001A5}"/>
              </a:ext>
            </a:extLst>
          </p:cNvPr>
          <p:cNvSpPr txBox="1"/>
          <p:nvPr/>
        </p:nvSpPr>
        <p:spPr>
          <a:xfrm>
            <a:off x="97149" y="4749034"/>
            <a:ext cx="8978671" cy="1015663"/>
          </a:xfrm>
          <a:prstGeom prst="rect">
            <a:avLst/>
          </a:prstGeom>
          <a:noFill/>
        </p:spPr>
        <p:txBody>
          <a:bodyPr wrap="square">
            <a:spAutoFit/>
          </a:bodyPr>
          <a:lstStyle/>
          <a:p>
            <a:pPr marL="285750" indent="-285750">
              <a:buFont typeface="Arial"/>
              <a:buChar char="•"/>
            </a:pPr>
            <a:r>
              <a:rPr lang="en-US" sz="2000" dirty="0"/>
              <a:t>Usa has most shipped orders.</a:t>
            </a:r>
          </a:p>
          <a:p>
            <a:pPr marL="285750" indent="-285750">
              <a:buFont typeface="Arial"/>
              <a:buChar char="•"/>
            </a:pPr>
            <a:r>
              <a:rPr lang="en-US" sz="2000" dirty="0"/>
              <a:t>Spain and France have </a:t>
            </a:r>
            <a:r>
              <a:rPr lang="en-US" sz="2000" dirty="0" err="1"/>
              <a:t>approx</a:t>
            </a:r>
            <a:r>
              <a:rPr lang="en-US" sz="2000" dirty="0"/>
              <a:t> same number of orders.</a:t>
            </a:r>
          </a:p>
          <a:p>
            <a:pPr marL="285750" indent="-285750">
              <a:buFont typeface="Arial"/>
              <a:buChar char="•"/>
            </a:pPr>
            <a:r>
              <a:rPr lang="en-US" sz="2000" dirty="0"/>
              <a:t>Ireland have the least number of orders shipped</a:t>
            </a:r>
          </a:p>
        </p:txBody>
      </p:sp>
      <p:pic>
        <p:nvPicPr>
          <p:cNvPr id="4" name="Picture 3">
            <a:extLst>
              <a:ext uri="{FF2B5EF4-FFF2-40B4-BE49-F238E27FC236}">
                <a16:creationId xmlns:a16="http://schemas.microsoft.com/office/drawing/2014/main" id="{98EE40AA-A905-881A-1C49-D74192D0751F}"/>
              </a:ext>
            </a:extLst>
          </p:cNvPr>
          <p:cNvPicPr>
            <a:picLocks noChangeAspect="1"/>
          </p:cNvPicPr>
          <p:nvPr/>
        </p:nvPicPr>
        <p:blipFill>
          <a:blip r:embed="rId8"/>
          <a:stretch>
            <a:fillRect/>
          </a:stretch>
        </p:blipFill>
        <p:spPr>
          <a:xfrm>
            <a:off x="6870111" y="221556"/>
            <a:ext cx="5206226" cy="4155550"/>
          </a:xfrm>
          <a:prstGeom prst="rect">
            <a:avLst/>
          </a:prstGeom>
        </p:spPr>
      </p:pic>
      <p:pic>
        <p:nvPicPr>
          <p:cNvPr id="7" name="Picture 6">
            <a:extLst>
              <a:ext uri="{FF2B5EF4-FFF2-40B4-BE49-F238E27FC236}">
                <a16:creationId xmlns:a16="http://schemas.microsoft.com/office/drawing/2014/main" id="{6E99553B-F13C-FDC9-73A4-7A6A40CF8190}"/>
              </a:ext>
            </a:extLst>
          </p:cNvPr>
          <p:cNvPicPr>
            <a:picLocks noChangeAspect="1"/>
          </p:cNvPicPr>
          <p:nvPr/>
        </p:nvPicPr>
        <p:blipFill>
          <a:blip r:embed="rId9"/>
          <a:stretch>
            <a:fillRect/>
          </a:stretch>
        </p:blipFill>
        <p:spPr>
          <a:xfrm>
            <a:off x="118985" y="189698"/>
            <a:ext cx="6642726" cy="4187408"/>
          </a:xfrm>
          <a:prstGeom prst="rect">
            <a:avLst/>
          </a:prstGeom>
        </p:spPr>
      </p:pic>
    </p:spTree>
    <p:extLst>
      <p:ext uri="{BB962C8B-B14F-4D97-AF65-F5344CB8AC3E}">
        <p14:creationId xmlns:p14="http://schemas.microsoft.com/office/powerpoint/2010/main" val="1351250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A485DEA1-A3FC-3E4E-B2A7-D0F707D6074C}"/>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C19807F0-399D-202D-FC54-8A574A7C74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8D0CBFC4-5364-E554-17B7-D9A19F241B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B9AD1908-BF6E-418F-35C3-78F80F3314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5FC05522-0313-B29B-4A78-4401E108F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4F91B5B7-DA8A-C3C0-ACED-BF022E0CD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38602AE9-0564-1886-26AB-5FE82D5C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C9EE5C51-47D1-A886-15FA-3C2C625BB17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47753DDF-78DB-5976-7927-73F7A59E4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8EDCCA75-1F69-D55B-C10A-6F7D283BD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DBA4C04E-85D2-64BA-E6FA-9899A1900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0EC2D38B-397F-A948-ACBF-2A4BA98FE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A9EAA80-8899-71E9-A29E-5A4EB56A814F}"/>
              </a:ext>
            </a:extLst>
          </p:cNvPr>
          <p:cNvSpPr txBox="1">
            <a:spLocks/>
          </p:cNvSpPr>
          <p:nvPr/>
        </p:nvSpPr>
        <p:spPr>
          <a:xfrm>
            <a:off x="9270092" y="4860091"/>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3600" dirty="0"/>
              <a:t>Pivot Table</a:t>
            </a:r>
            <a:endParaRPr lang="en-US" dirty="0"/>
          </a:p>
        </p:txBody>
      </p:sp>
      <p:sp>
        <p:nvSpPr>
          <p:cNvPr id="6" name="TextBox 5">
            <a:extLst>
              <a:ext uri="{FF2B5EF4-FFF2-40B4-BE49-F238E27FC236}">
                <a16:creationId xmlns:a16="http://schemas.microsoft.com/office/drawing/2014/main" id="{ADA590BB-230D-2FC6-DD19-A8E73CD6BDAA}"/>
              </a:ext>
            </a:extLst>
          </p:cNvPr>
          <p:cNvSpPr txBox="1"/>
          <p:nvPr/>
        </p:nvSpPr>
        <p:spPr>
          <a:xfrm>
            <a:off x="97149" y="4749034"/>
            <a:ext cx="8978671" cy="1646605"/>
          </a:xfrm>
          <a:prstGeom prst="rect">
            <a:avLst/>
          </a:prstGeom>
          <a:noFill/>
        </p:spPr>
        <p:txBody>
          <a:bodyPr wrap="square">
            <a:spAutoFit/>
          </a:bodyPr>
          <a:lstStyle/>
          <a:p>
            <a:pPr marL="285750" indent="-228600">
              <a:lnSpc>
                <a:spcPct val="110000"/>
              </a:lnSpc>
              <a:spcAft>
                <a:spcPts val="600"/>
              </a:spcAft>
              <a:buFont typeface="Arial" panose="020B0604020202020204" pitchFamily="34" charset="0"/>
              <a:buChar char="•"/>
            </a:pPr>
            <a:r>
              <a:rPr lang="en-US" sz="2000" dirty="0"/>
              <a:t>Most people deal parts of classic car as it has the higher %.</a:t>
            </a:r>
          </a:p>
          <a:p>
            <a:pPr marL="285750" indent="-228600">
              <a:lnSpc>
                <a:spcPct val="110000"/>
              </a:lnSpc>
              <a:spcAft>
                <a:spcPts val="600"/>
              </a:spcAft>
              <a:buFont typeface="Arial" panose="020B0604020202020204" pitchFamily="34" charset="0"/>
              <a:buChar char="•"/>
            </a:pPr>
            <a:r>
              <a:rPr lang="en-US" sz="2000" dirty="0"/>
              <a:t>Parts of motorcycles are the most Disputed category.</a:t>
            </a:r>
          </a:p>
          <a:p>
            <a:pPr marL="285750" indent="-228600">
              <a:lnSpc>
                <a:spcPct val="110000"/>
              </a:lnSpc>
              <a:spcAft>
                <a:spcPts val="600"/>
              </a:spcAft>
              <a:buFont typeface="Arial" panose="020B0604020202020204" pitchFamily="34" charset="0"/>
              <a:buChar char="•"/>
            </a:pPr>
            <a:r>
              <a:rPr lang="en-US" sz="2000" dirty="0"/>
              <a:t>Least people deal with Train parts.</a:t>
            </a:r>
          </a:p>
          <a:p>
            <a:pPr marL="285750" indent="-285750">
              <a:buFont typeface="Arial"/>
              <a:buChar char="•"/>
            </a:pPr>
            <a:endParaRPr lang="en-US" sz="2000" dirty="0"/>
          </a:p>
        </p:txBody>
      </p:sp>
      <p:pic>
        <p:nvPicPr>
          <p:cNvPr id="3" name="Picture 2">
            <a:extLst>
              <a:ext uri="{FF2B5EF4-FFF2-40B4-BE49-F238E27FC236}">
                <a16:creationId xmlns:a16="http://schemas.microsoft.com/office/drawing/2014/main" id="{1BC9791B-51FD-1A0D-683C-E7EFDECDEED2}"/>
              </a:ext>
            </a:extLst>
          </p:cNvPr>
          <p:cNvPicPr>
            <a:picLocks noChangeAspect="1"/>
          </p:cNvPicPr>
          <p:nvPr/>
        </p:nvPicPr>
        <p:blipFill>
          <a:blip r:embed="rId8"/>
          <a:stretch>
            <a:fillRect/>
          </a:stretch>
        </p:blipFill>
        <p:spPr>
          <a:xfrm>
            <a:off x="631619" y="449704"/>
            <a:ext cx="11098441" cy="3522772"/>
          </a:xfrm>
          <a:prstGeom prst="rect">
            <a:avLst/>
          </a:prstGeom>
        </p:spPr>
      </p:pic>
    </p:spTree>
    <p:extLst>
      <p:ext uri="{BB962C8B-B14F-4D97-AF65-F5344CB8AC3E}">
        <p14:creationId xmlns:p14="http://schemas.microsoft.com/office/powerpoint/2010/main" val="4250178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9797A504-33F6-2288-C56D-7A15C43C0124}"/>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02E408BB-C82C-3918-813E-AD0164D1AC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4D638C8F-FB2B-605B-0CE1-BCCC8E2C1B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332039A6-596B-9D24-AA0C-ABB72519FB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0942F942-4263-FD06-C882-EDD12DD4A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E2DFE1A6-005F-332F-17EC-E70322217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0F450149-628C-D4FF-7B56-87EFC9F35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EBC118C1-8BE7-65DF-83B4-C098FD0DB1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5134BF39-4545-790F-2A69-09E342ECA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238068B4-04B6-D47D-ADD6-476E884FB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C33FFC64-D524-4713-1B51-21FE1A25A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9D43FCE3-5D7D-62C1-F0B8-6A36754D8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15EE2C5-C890-36A3-712E-BE31F69248E4}"/>
              </a:ext>
            </a:extLst>
          </p:cNvPr>
          <p:cNvSpPr txBox="1">
            <a:spLocks/>
          </p:cNvSpPr>
          <p:nvPr/>
        </p:nvSpPr>
        <p:spPr>
          <a:xfrm>
            <a:off x="9270092" y="4860091"/>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endParaRPr lang="en-US" dirty="0"/>
          </a:p>
        </p:txBody>
      </p:sp>
      <p:pic>
        <p:nvPicPr>
          <p:cNvPr id="4" name="Picture 3">
            <a:extLst>
              <a:ext uri="{FF2B5EF4-FFF2-40B4-BE49-F238E27FC236}">
                <a16:creationId xmlns:a16="http://schemas.microsoft.com/office/drawing/2014/main" id="{F5FFE048-E4B3-7CD8-454E-5DBBA9EFFDFF}"/>
              </a:ext>
            </a:extLst>
          </p:cNvPr>
          <p:cNvPicPr>
            <a:picLocks noChangeAspect="1"/>
          </p:cNvPicPr>
          <p:nvPr/>
        </p:nvPicPr>
        <p:blipFill>
          <a:blip r:embed="rId8"/>
          <a:stretch>
            <a:fillRect/>
          </a:stretch>
        </p:blipFill>
        <p:spPr>
          <a:xfrm>
            <a:off x="152401" y="-36116"/>
            <a:ext cx="11899216" cy="4524279"/>
          </a:xfrm>
          <a:prstGeom prst="rect">
            <a:avLst/>
          </a:prstGeom>
        </p:spPr>
      </p:pic>
      <p:sp>
        <p:nvSpPr>
          <p:cNvPr id="7" name="TextBox 6">
            <a:extLst>
              <a:ext uri="{FF2B5EF4-FFF2-40B4-BE49-F238E27FC236}">
                <a16:creationId xmlns:a16="http://schemas.microsoft.com/office/drawing/2014/main" id="{FED023E1-F475-155D-FDB4-22C4A4EF22D1}"/>
              </a:ext>
            </a:extLst>
          </p:cNvPr>
          <p:cNvSpPr txBox="1"/>
          <p:nvPr/>
        </p:nvSpPr>
        <p:spPr>
          <a:xfrm>
            <a:off x="9266915" y="4860091"/>
            <a:ext cx="2914499" cy="954107"/>
          </a:xfrm>
          <a:prstGeom prst="rect">
            <a:avLst/>
          </a:prstGeom>
          <a:noFill/>
        </p:spPr>
        <p:txBody>
          <a:bodyPr wrap="square">
            <a:spAutoFit/>
          </a:bodyPr>
          <a:lstStyle/>
          <a:p>
            <a:r>
              <a:rPr lang="en-US" sz="2800" dirty="0"/>
              <a:t>Sales &amp; Customer names</a:t>
            </a:r>
            <a:endParaRPr lang="en-IN" sz="2800" dirty="0"/>
          </a:p>
        </p:txBody>
      </p:sp>
      <p:sp>
        <p:nvSpPr>
          <p:cNvPr id="9" name="TextBox 8">
            <a:extLst>
              <a:ext uri="{FF2B5EF4-FFF2-40B4-BE49-F238E27FC236}">
                <a16:creationId xmlns:a16="http://schemas.microsoft.com/office/drawing/2014/main" id="{2ED5899B-8B3D-BFAF-7EC0-48182B832B0C}"/>
              </a:ext>
            </a:extLst>
          </p:cNvPr>
          <p:cNvSpPr txBox="1"/>
          <p:nvPr/>
        </p:nvSpPr>
        <p:spPr>
          <a:xfrm>
            <a:off x="685800" y="5038170"/>
            <a:ext cx="7717971" cy="523220"/>
          </a:xfrm>
          <a:prstGeom prst="rect">
            <a:avLst/>
          </a:prstGeom>
          <a:noFill/>
        </p:spPr>
        <p:txBody>
          <a:bodyPr wrap="square">
            <a:spAutoFit/>
          </a:bodyPr>
          <a:lstStyle/>
          <a:p>
            <a:pPr marL="457200" indent="-457200">
              <a:buFont typeface="Arial" panose="020B0604020202020204" pitchFamily="34" charset="0"/>
              <a:buChar char="•"/>
            </a:pPr>
            <a:r>
              <a:rPr lang="en-IN" sz="2800" dirty="0"/>
              <a:t>Euro Shopping Channel has Highest sales.</a:t>
            </a:r>
          </a:p>
        </p:txBody>
      </p:sp>
    </p:spTree>
    <p:extLst>
      <p:ext uri="{BB962C8B-B14F-4D97-AF65-F5344CB8AC3E}">
        <p14:creationId xmlns:p14="http://schemas.microsoft.com/office/powerpoint/2010/main" val="268946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E45881C5-CE02-9F0D-9620-14DE410E8521}"/>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DD87B54C-5005-28CA-D797-44AA8FACD6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44895793-2856-26CE-6AE9-3A8D30150C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A05426BB-15F8-B543-E4BF-8BC2CB7B70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9AA0D72D-53EA-B402-5DC5-ADC938531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D8A2CC53-C29C-5322-8749-111630F184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584D2C05-B624-FC98-4673-0C6F9C375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E8301AD5-6F61-C017-1DBD-DA8AD0534B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2FCE6952-0BBA-B71D-1D8D-597781D05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28C14CC2-7501-4723-9BAD-0A27E896D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338E41A6-C54C-586D-45F7-045B864DC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8BB75C1-C323-E445-E9C9-40B1CBD91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4437600-A53D-4044-3416-FF86973A5054}"/>
              </a:ext>
            </a:extLst>
          </p:cNvPr>
          <p:cNvSpPr txBox="1">
            <a:spLocks/>
          </p:cNvSpPr>
          <p:nvPr/>
        </p:nvSpPr>
        <p:spPr>
          <a:xfrm>
            <a:off x="9270092" y="4860091"/>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sz="3600"/>
              <a:t>Sales &amp; Deal Size</a:t>
            </a:r>
            <a:endParaRPr lang="en-US" dirty="0"/>
          </a:p>
        </p:txBody>
      </p:sp>
      <p:sp>
        <p:nvSpPr>
          <p:cNvPr id="3" name="TextBox 2">
            <a:extLst>
              <a:ext uri="{FF2B5EF4-FFF2-40B4-BE49-F238E27FC236}">
                <a16:creationId xmlns:a16="http://schemas.microsoft.com/office/drawing/2014/main" id="{0EFB3E87-06D7-86C1-BFA4-5B768FC0474B}"/>
              </a:ext>
            </a:extLst>
          </p:cNvPr>
          <p:cNvSpPr txBox="1"/>
          <p:nvPr/>
        </p:nvSpPr>
        <p:spPr>
          <a:xfrm>
            <a:off x="952499" y="4665745"/>
            <a:ext cx="6787243" cy="1477328"/>
          </a:xfrm>
          <a:prstGeom prst="rect">
            <a:avLst/>
          </a:prstGeom>
          <a:noFill/>
        </p:spPr>
        <p:txBody>
          <a:bodyPr wrap="square">
            <a:spAutoFit/>
          </a:bodyPr>
          <a:lstStyle/>
          <a:p>
            <a:pPr marL="285750" indent="-285750">
              <a:lnSpc>
                <a:spcPct val="100000"/>
              </a:lnSpc>
              <a:buFont typeface="Arial" panose="020B0604020202020204" pitchFamily="34" charset="0"/>
              <a:buChar char="•"/>
            </a:pPr>
            <a:r>
              <a:rPr lang="en-US" sz="1800" dirty="0"/>
              <a:t>Most sales: Classic cars</a:t>
            </a:r>
          </a:p>
          <a:p>
            <a:pPr marL="285750" indent="-285750">
              <a:lnSpc>
                <a:spcPct val="100000"/>
              </a:lnSpc>
              <a:buFont typeface="Arial" panose="020B0604020202020204" pitchFamily="34" charset="0"/>
              <a:buChar char="•"/>
            </a:pPr>
            <a:r>
              <a:rPr lang="en-US" sz="1800" dirty="0"/>
              <a:t>Least sales: Trains</a:t>
            </a:r>
          </a:p>
          <a:p>
            <a:pPr marL="285750" indent="-285750">
              <a:lnSpc>
                <a:spcPct val="100000"/>
              </a:lnSpc>
              <a:buFont typeface="Arial" panose="020B0604020202020204" pitchFamily="34" charset="0"/>
              <a:buChar char="•"/>
            </a:pPr>
            <a:r>
              <a:rPr lang="en-US" sz="1800" dirty="0"/>
              <a:t>Most Deal size: medium</a:t>
            </a:r>
          </a:p>
          <a:p>
            <a:pPr marL="285750" indent="-285750">
              <a:lnSpc>
                <a:spcPct val="100000"/>
              </a:lnSpc>
              <a:buFont typeface="Arial" panose="020B0604020202020204" pitchFamily="34" charset="0"/>
              <a:buChar char="•"/>
            </a:pPr>
            <a:r>
              <a:rPr lang="en-US" sz="1800" dirty="0"/>
              <a:t>Least Deal size: large</a:t>
            </a:r>
          </a:p>
          <a:p>
            <a:pPr marL="285750" indent="-285750">
              <a:lnSpc>
                <a:spcPct val="100000"/>
              </a:lnSpc>
              <a:buFont typeface="Arial" panose="020B0604020202020204" pitchFamily="34" charset="0"/>
              <a:buChar char="•"/>
            </a:pPr>
            <a:r>
              <a:rPr lang="en-US" sz="1800" dirty="0"/>
              <a:t>Sales of truck and buses and motorcycle are approx. same</a:t>
            </a:r>
          </a:p>
        </p:txBody>
      </p:sp>
      <p:pic>
        <p:nvPicPr>
          <p:cNvPr id="5" name="Picture 4">
            <a:extLst>
              <a:ext uri="{FF2B5EF4-FFF2-40B4-BE49-F238E27FC236}">
                <a16:creationId xmlns:a16="http://schemas.microsoft.com/office/drawing/2014/main" id="{8886BAB5-481A-E7A0-3616-C2A73E7076E7}"/>
              </a:ext>
            </a:extLst>
          </p:cNvPr>
          <p:cNvPicPr>
            <a:picLocks noChangeAspect="1"/>
          </p:cNvPicPr>
          <p:nvPr/>
        </p:nvPicPr>
        <p:blipFill>
          <a:blip r:embed="rId8"/>
          <a:stretch>
            <a:fillRect/>
          </a:stretch>
        </p:blipFill>
        <p:spPr>
          <a:xfrm>
            <a:off x="126244" y="572985"/>
            <a:ext cx="11586785" cy="3385486"/>
          </a:xfrm>
          <a:prstGeom prst="rect">
            <a:avLst/>
          </a:prstGeom>
        </p:spPr>
      </p:pic>
    </p:spTree>
    <p:extLst>
      <p:ext uri="{BB962C8B-B14F-4D97-AF65-F5344CB8AC3E}">
        <p14:creationId xmlns:p14="http://schemas.microsoft.com/office/powerpoint/2010/main" val="3016808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BF5161F4-9545-F022-C64A-C1F76A9A1972}"/>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BC506C45-6052-29CC-128E-217A3506A3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9627A274-30E5-9D52-54EF-2770094BBB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0118C235-0601-5929-10FA-9DF36D995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28338FE0-2557-8895-B35B-31E942676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60CF250A-0D1F-28FE-2793-629593F63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ECF39362-DD38-CED5-775E-0B15FEAED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0791D7E1-D70F-4A36-154D-106F042DEE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6CDCB7F9-9F79-7A07-8085-77634EC482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B9013CB0-14F3-4986-9F65-CADD9D27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06A001CC-AAED-6F92-BA31-2A597F715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F83EFED2-E531-4B01-883F-DA87C74A2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B32C75F-E8DC-5C25-661B-A5145AB2C5A0}"/>
              </a:ext>
            </a:extLst>
          </p:cNvPr>
          <p:cNvSpPr txBox="1">
            <a:spLocks/>
          </p:cNvSpPr>
          <p:nvPr/>
        </p:nvSpPr>
        <p:spPr>
          <a:xfrm>
            <a:off x="9270092" y="4860091"/>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endParaRPr lang="en-US" dirty="0"/>
          </a:p>
        </p:txBody>
      </p:sp>
      <p:sp>
        <p:nvSpPr>
          <p:cNvPr id="3" name="TextBox 2">
            <a:extLst>
              <a:ext uri="{FF2B5EF4-FFF2-40B4-BE49-F238E27FC236}">
                <a16:creationId xmlns:a16="http://schemas.microsoft.com/office/drawing/2014/main" id="{ABBF3DEF-CE7A-5A76-1684-C3A7B0C70A3C}"/>
              </a:ext>
            </a:extLst>
          </p:cNvPr>
          <p:cNvSpPr txBox="1"/>
          <p:nvPr/>
        </p:nvSpPr>
        <p:spPr>
          <a:xfrm>
            <a:off x="9111716" y="4996125"/>
            <a:ext cx="2939902" cy="830997"/>
          </a:xfrm>
          <a:prstGeom prst="rect">
            <a:avLst/>
          </a:prstGeom>
          <a:noFill/>
        </p:spPr>
        <p:txBody>
          <a:bodyPr wrap="square">
            <a:spAutoFit/>
          </a:bodyPr>
          <a:lstStyle/>
          <a:p>
            <a:r>
              <a:rPr lang="en-IN" sz="2400" dirty="0"/>
              <a:t>Product Line Sales Insights</a:t>
            </a:r>
          </a:p>
        </p:txBody>
      </p:sp>
      <p:sp>
        <p:nvSpPr>
          <p:cNvPr id="5" name="TextBox 4">
            <a:extLst>
              <a:ext uri="{FF2B5EF4-FFF2-40B4-BE49-F238E27FC236}">
                <a16:creationId xmlns:a16="http://schemas.microsoft.com/office/drawing/2014/main" id="{158A9936-8D12-2371-A75B-A1507B8B046D}"/>
              </a:ext>
            </a:extLst>
          </p:cNvPr>
          <p:cNvSpPr txBox="1"/>
          <p:nvPr/>
        </p:nvSpPr>
        <p:spPr>
          <a:xfrm>
            <a:off x="140381" y="4770310"/>
            <a:ext cx="8600847" cy="1200329"/>
          </a:xfrm>
          <a:prstGeom prst="rect">
            <a:avLst/>
          </a:prstGeom>
          <a:noFill/>
        </p:spPr>
        <p:txBody>
          <a:bodyPr wrap="square">
            <a:spAutoFit/>
          </a:bodyPr>
          <a:lstStyle/>
          <a:p>
            <a:pPr marL="285750" indent="-285750">
              <a:buFont typeface="Arial" panose="020B0604020202020204" pitchFamily="34" charset="0"/>
              <a:buChar char="•"/>
            </a:pPr>
            <a:r>
              <a:rPr lang="en-US" dirty="0"/>
              <a:t>The USA dominates sales, particularly in the "Classic Cars" category, while other countries show varying sales performance across different product lines.</a:t>
            </a:r>
          </a:p>
          <a:p>
            <a:pPr marL="285750" indent="-285750">
              <a:buFont typeface="Arial" panose="020B0604020202020204" pitchFamily="34" charset="0"/>
              <a:buChar char="•"/>
            </a:pPr>
            <a:r>
              <a:rPr lang="en-US" dirty="0"/>
              <a:t>European markets like Spain and France have strong sales, though lower than the US, and several countries show considerably lower overall sales.</a:t>
            </a:r>
            <a:endParaRPr lang="en-IN" dirty="0"/>
          </a:p>
        </p:txBody>
      </p:sp>
      <p:pic>
        <p:nvPicPr>
          <p:cNvPr id="7" name="Picture 6">
            <a:extLst>
              <a:ext uri="{FF2B5EF4-FFF2-40B4-BE49-F238E27FC236}">
                <a16:creationId xmlns:a16="http://schemas.microsoft.com/office/drawing/2014/main" id="{D047DDB2-9733-0EA9-0393-98D615A8E973}"/>
              </a:ext>
            </a:extLst>
          </p:cNvPr>
          <p:cNvPicPr>
            <a:picLocks noChangeAspect="1"/>
          </p:cNvPicPr>
          <p:nvPr/>
        </p:nvPicPr>
        <p:blipFill>
          <a:blip r:embed="rId8"/>
          <a:stretch>
            <a:fillRect/>
          </a:stretch>
        </p:blipFill>
        <p:spPr>
          <a:xfrm>
            <a:off x="140381" y="417795"/>
            <a:ext cx="12192000" cy="4051729"/>
          </a:xfrm>
          <a:prstGeom prst="rect">
            <a:avLst/>
          </a:prstGeom>
        </p:spPr>
      </p:pic>
    </p:spTree>
    <p:extLst>
      <p:ext uri="{BB962C8B-B14F-4D97-AF65-F5344CB8AC3E}">
        <p14:creationId xmlns:p14="http://schemas.microsoft.com/office/powerpoint/2010/main" val="2129821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AA7F-E3FB-3C68-4A66-8EEFFE73528D}"/>
              </a:ext>
              <a:ext uri="{C183D7F6-B498-43B3-948B-1728B52AA6E4}">
                <adec:decorative xmlns:adec="http://schemas.microsoft.com/office/drawing/2017/decorative" val="1"/>
              </a:ext>
            </a:extLst>
          </p:cNvPr>
          <p:cNvSpPr>
            <a:spLocks noGrp="1"/>
          </p:cNvSpPr>
          <p:nvPr>
            <p:ph type="title"/>
          </p:nvPr>
        </p:nvSpPr>
        <p:spPr>
          <a:xfrm>
            <a:off x="489858" y="652733"/>
            <a:ext cx="10515600" cy="1325563"/>
          </a:xfrm>
        </p:spPr>
        <p:txBody>
          <a:bodyPr/>
          <a:lstStyle/>
          <a:p>
            <a:r>
              <a:rPr lang="en-IN" dirty="0"/>
              <a:t>AGENDA:-</a:t>
            </a:r>
          </a:p>
        </p:txBody>
      </p:sp>
      <p:graphicFrame>
        <p:nvGraphicFramePr>
          <p:cNvPr id="14" name="Content Placeholder 13">
            <a:extLst>
              <a:ext uri="{FF2B5EF4-FFF2-40B4-BE49-F238E27FC236}">
                <a16:creationId xmlns:a16="http://schemas.microsoft.com/office/drawing/2014/main" id="{B8300016-F9FC-3E25-DA91-BFDD271D29E4}"/>
              </a:ext>
            </a:extLst>
          </p:cNvPr>
          <p:cNvGraphicFramePr>
            <a:graphicFrameLocks noGrp="1"/>
          </p:cNvGraphicFramePr>
          <p:nvPr>
            <p:ph idx="1"/>
            <p:extLst>
              <p:ext uri="{D42A27DB-BD31-4B8C-83A1-F6EECF244321}">
                <p14:modId xmlns:p14="http://schemas.microsoft.com/office/powerpoint/2010/main" val="2879731501"/>
              </p:ext>
            </p:extLst>
          </p:nvPr>
        </p:nvGraphicFramePr>
        <p:xfrm>
          <a:off x="568974" y="1825624"/>
          <a:ext cx="6934200" cy="33906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Arrow: Chevron 15">
            <a:extLst>
              <a:ext uri="{FF2B5EF4-FFF2-40B4-BE49-F238E27FC236}">
                <a16:creationId xmlns:a16="http://schemas.microsoft.com/office/drawing/2014/main" id="{87ADEF8A-9A9E-0452-E0B0-1F766591BA83}"/>
              </a:ext>
            </a:extLst>
          </p:cNvPr>
          <p:cNvSpPr/>
          <p:nvPr/>
        </p:nvSpPr>
        <p:spPr>
          <a:xfrm>
            <a:off x="6970242" y="2987999"/>
            <a:ext cx="2664655" cy="1065862"/>
          </a:xfrm>
          <a:prstGeom prst="chevron">
            <a:avLst/>
          </a:prstGeom>
          <a:solidFill>
            <a:schemeClr val="accent5">
              <a:lumMod val="7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defTabSz="2044700">
              <a:lnSpc>
                <a:spcPct val="90000"/>
              </a:lnSpc>
              <a:spcBef>
                <a:spcPct val="0"/>
              </a:spcBef>
              <a:spcAft>
                <a:spcPct val="35000"/>
              </a:spcAft>
            </a:pPr>
            <a:endParaRPr lang="en-US" sz="1200" dirty="0"/>
          </a:p>
          <a:p>
            <a:pPr algn="ctr" defTabSz="2044700">
              <a:lnSpc>
                <a:spcPct val="90000"/>
              </a:lnSpc>
              <a:spcBef>
                <a:spcPct val="0"/>
              </a:spcBef>
              <a:spcAft>
                <a:spcPct val="35000"/>
              </a:spcAft>
            </a:pPr>
            <a:r>
              <a:rPr lang="en-US" sz="1200" dirty="0"/>
              <a:t>04</a:t>
            </a:r>
          </a:p>
          <a:p>
            <a:pPr algn="ctr" defTabSz="2044700">
              <a:lnSpc>
                <a:spcPct val="90000"/>
              </a:lnSpc>
              <a:spcBef>
                <a:spcPct val="0"/>
              </a:spcBef>
              <a:spcAft>
                <a:spcPct val="35000"/>
              </a:spcAft>
            </a:pPr>
            <a:r>
              <a:rPr lang="en-US" sz="1200" dirty="0"/>
              <a:t>Identification of customers based on different parameters</a:t>
            </a:r>
          </a:p>
          <a:p>
            <a:endParaRPr lang="en-IN" sz="1200" dirty="0"/>
          </a:p>
        </p:txBody>
      </p:sp>
      <p:sp>
        <p:nvSpPr>
          <p:cNvPr id="19" name="Arrow: Chevron 18">
            <a:extLst>
              <a:ext uri="{FF2B5EF4-FFF2-40B4-BE49-F238E27FC236}">
                <a16:creationId xmlns:a16="http://schemas.microsoft.com/office/drawing/2014/main" id="{49B22C6C-8B1F-2296-D4BF-B956F98BB8BB}"/>
              </a:ext>
            </a:extLst>
          </p:cNvPr>
          <p:cNvSpPr/>
          <p:nvPr/>
        </p:nvSpPr>
        <p:spPr>
          <a:xfrm>
            <a:off x="9101966" y="2987999"/>
            <a:ext cx="2664655" cy="1065862"/>
          </a:xfrm>
          <a:prstGeom prst="chevron">
            <a:avLst/>
          </a:prstGeom>
          <a:solidFill>
            <a:srgbClr val="FFC000"/>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defTabSz="2044700">
              <a:lnSpc>
                <a:spcPct val="90000"/>
              </a:lnSpc>
              <a:spcBef>
                <a:spcPct val="0"/>
              </a:spcBef>
              <a:spcAft>
                <a:spcPct val="35000"/>
              </a:spcAft>
            </a:pPr>
            <a:r>
              <a:rPr lang="en-US" sz="1200" dirty="0"/>
              <a:t>05</a:t>
            </a:r>
          </a:p>
          <a:p>
            <a:pPr algn="ctr" defTabSz="2044700">
              <a:lnSpc>
                <a:spcPct val="90000"/>
              </a:lnSpc>
              <a:spcBef>
                <a:spcPct val="0"/>
              </a:spcBef>
              <a:spcAft>
                <a:spcPct val="35000"/>
              </a:spcAft>
            </a:pPr>
            <a:r>
              <a:rPr lang="en-US" sz="1200" dirty="0"/>
              <a:t>Recommendations</a:t>
            </a:r>
            <a:endParaRPr lang="en-IN" sz="1200" dirty="0"/>
          </a:p>
          <a:p>
            <a:endParaRPr lang="en-IN" dirty="0"/>
          </a:p>
        </p:txBody>
      </p:sp>
    </p:spTree>
    <p:extLst>
      <p:ext uri="{BB962C8B-B14F-4D97-AF65-F5344CB8AC3E}">
        <p14:creationId xmlns:p14="http://schemas.microsoft.com/office/powerpoint/2010/main" val="1757786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63545CD6-88A5-E172-318B-F47461A881D9}"/>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B5F5C748-ED24-2B36-0FA8-B86544EE52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81B38364-57F4-58BE-121E-DDA227EA42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48311AA5-EBB8-7656-7A1C-05ACABFF04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5C0BF961-A987-4147-256B-5DD40FAC6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E15AB8CE-0469-031D-8D01-3E6D8AFD9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DC74ABE1-B8D0-9089-38B0-4CE09EC16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5D68A0EF-1E64-2948-EDA0-154A02BBEE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BAD736AE-4B1D-DA85-F232-EED2F893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8CC7642D-C67B-4C17-2B35-E43C81E2C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4309CF04-046B-49F8-71F2-E08044CB3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C32589ED-13D2-A3AA-7833-51359FA25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401AA4F-CA83-4BAC-F9F7-A9E94E6F3CDD}"/>
              </a:ext>
            </a:extLst>
          </p:cNvPr>
          <p:cNvSpPr txBox="1">
            <a:spLocks/>
          </p:cNvSpPr>
          <p:nvPr/>
        </p:nvSpPr>
        <p:spPr>
          <a:xfrm>
            <a:off x="9111716" y="4860091"/>
            <a:ext cx="2939902"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en-US" dirty="0"/>
              <a:t>Customer &amp; their country</a:t>
            </a:r>
          </a:p>
        </p:txBody>
      </p:sp>
      <p:pic>
        <p:nvPicPr>
          <p:cNvPr id="3" name="Picture 2">
            <a:extLst>
              <a:ext uri="{FF2B5EF4-FFF2-40B4-BE49-F238E27FC236}">
                <a16:creationId xmlns:a16="http://schemas.microsoft.com/office/drawing/2014/main" id="{297A3857-0CEA-2A33-22E0-1C8283E9BA12}"/>
              </a:ext>
            </a:extLst>
          </p:cNvPr>
          <p:cNvPicPr>
            <a:picLocks noChangeAspect="1"/>
          </p:cNvPicPr>
          <p:nvPr/>
        </p:nvPicPr>
        <p:blipFill>
          <a:blip r:embed="rId8"/>
          <a:stretch>
            <a:fillRect/>
          </a:stretch>
        </p:blipFill>
        <p:spPr>
          <a:xfrm>
            <a:off x="21171" y="43873"/>
            <a:ext cx="11909572" cy="4444290"/>
          </a:xfrm>
          <a:prstGeom prst="rect">
            <a:avLst/>
          </a:prstGeom>
        </p:spPr>
      </p:pic>
      <p:sp>
        <p:nvSpPr>
          <p:cNvPr id="5" name="TextBox 4">
            <a:extLst>
              <a:ext uri="{FF2B5EF4-FFF2-40B4-BE49-F238E27FC236}">
                <a16:creationId xmlns:a16="http://schemas.microsoft.com/office/drawing/2014/main" id="{EECAB287-CDFA-30C0-53CB-5B01675E956E}"/>
              </a:ext>
            </a:extLst>
          </p:cNvPr>
          <p:cNvSpPr txBox="1"/>
          <p:nvPr/>
        </p:nvSpPr>
        <p:spPr>
          <a:xfrm>
            <a:off x="305288" y="4616848"/>
            <a:ext cx="8357507" cy="1569660"/>
          </a:xfrm>
          <a:prstGeom prst="rect">
            <a:avLst/>
          </a:prstGeom>
          <a:noFill/>
        </p:spPr>
        <p:txBody>
          <a:bodyPr wrap="square">
            <a:spAutoFit/>
          </a:bodyPr>
          <a:lstStyle/>
          <a:p>
            <a:r>
              <a:rPr lang="en-US" sz="2400" dirty="0"/>
              <a:t>The USA has the highest count of customers across most product lines, especially Classic Cars, while other countries have fewer customers and a different distribution of product line interest.</a:t>
            </a:r>
            <a:endParaRPr lang="en-IN" sz="2400" dirty="0"/>
          </a:p>
        </p:txBody>
      </p:sp>
    </p:spTree>
    <p:extLst>
      <p:ext uri="{BB962C8B-B14F-4D97-AF65-F5344CB8AC3E}">
        <p14:creationId xmlns:p14="http://schemas.microsoft.com/office/powerpoint/2010/main" val="1702136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B7A535D6-326E-CA09-260B-CE0FB39F8786}"/>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3D433BEE-D386-8727-BA89-11FDB69D4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821458CC-6729-405D-84CE-7B0513ADCA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BF0CC3E4-14D9-3565-8486-5DB6C655E5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0B60BB11-CB89-4FE7-89AE-3E0C2C870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2AB9C20F-30D6-28BD-CF2C-ED7079ABF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26E41338-65A5-601B-9618-64502AB6D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3FD5CDE4-7133-475B-3238-6973B1FA59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4BD1C209-5D1A-5419-B534-A3A61EA50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6A64E1C5-A8CC-48CB-1ADF-F3D2F48216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F7245FC6-388C-34B1-0449-1F1628BCF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E679EF7D-E69C-22C9-C01E-0A887BC32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E6E9D863-BF68-16D0-75CD-3868209A7B74}"/>
              </a:ext>
            </a:extLst>
          </p:cNvPr>
          <p:cNvSpPr txBox="1">
            <a:spLocks/>
          </p:cNvSpPr>
          <p:nvPr/>
        </p:nvSpPr>
        <p:spPr>
          <a:xfrm>
            <a:off x="9270092" y="4860091"/>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endParaRPr lang="en-US" dirty="0"/>
          </a:p>
        </p:txBody>
      </p:sp>
      <p:sp>
        <p:nvSpPr>
          <p:cNvPr id="3" name="TextBox 2">
            <a:extLst>
              <a:ext uri="{FF2B5EF4-FFF2-40B4-BE49-F238E27FC236}">
                <a16:creationId xmlns:a16="http://schemas.microsoft.com/office/drawing/2014/main" id="{AADCFCD5-FD1F-391B-EFD3-16C5B7F8D626}"/>
              </a:ext>
            </a:extLst>
          </p:cNvPr>
          <p:cNvSpPr txBox="1"/>
          <p:nvPr/>
        </p:nvSpPr>
        <p:spPr>
          <a:xfrm>
            <a:off x="9176091" y="4787826"/>
            <a:ext cx="2655742" cy="1077218"/>
          </a:xfrm>
          <a:prstGeom prst="rect">
            <a:avLst/>
          </a:prstGeom>
          <a:noFill/>
        </p:spPr>
        <p:txBody>
          <a:bodyPr wrap="square">
            <a:spAutoFit/>
          </a:bodyPr>
          <a:lstStyle/>
          <a:p>
            <a:r>
              <a:rPr lang="en-US" sz="3200" dirty="0"/>
              <a:t>Status, Sales and Deal Size</a:t>
            </a:r>
            <a:endParaRPr lang="en-IN" sz="3200" dirty="0"/>
          </a:p>
        </p:txBody>
      </p:sp>
      <p:sp>
        <p:nvSpPr>
          <p:cNvPr id="5" name="TextBox 4">
            <a:extLst>
              <a:ext uri="{FF2B5EF4-FFF2-40B4-BE49-F238E27FC236}">
                <a16:creationId xmlns:a16="http://schemas.microsoft.com/office/drawing/2014/main" id="{18BC4D5D-BE8B-9A97-C88B-42D13F838730}"/>
              </a:ext>
            </a:extLst>
          </p:cNvPr>
          <p:cNvSpPr txBox="1"/>
          <p:nvPr/>
        </p:nvSpPr>
        <p:spPr>
          <a:xfrm>
            <a:off x="857519" y="4946519"/>
            <a:ext cx="7609114" cy="646331"/>
          </a:xfrm>
          <a:prstGeom prst="rect">
            <a:avLst/>
          </a:prstGeom>
          <a:noFill/>
        </p:spPr>
        <p:txBody>
          <a:bodyPr wrap="square">
            <a:spAutoFit/>
          </a:bodyPr>
          <a:lstStyle/>
          <a:p>
            <a:pPr marL="285750" indent="-285750">
              <a:buFont typeface="Arial" panose="020B0604020202020204" pitchFamily="34" charset="0"/>
              <a:buChar char="•"/>
            </a:pPr>
            <a:r>
              <a:rPr lang="en-US" dirty="0"/>
              <a:t>No order of large deal type is cancelled it’s a good sign.</a:t>
            </a:r>
          </a:p>
          <a:p>
            <a:pPr marL="285750" indent="-285750">
              <a:buFont typeface="Arial" panose="020B0604020202020204" pitchFamily="34" charset="0"/>
              <a:buChar char="•"/>
            </a:pPr>
            <a:r>
              <a:rPr lang="en-US" dirty="0"/>
              <a:t>Most shipped parts belong to medium deal size type.</a:t>
            </a:r>
          </a:p>
        </p:txBody>
      </p:sp>
      <p:pic>
        <p:nvPicPr>
          <p:cNvPr id="7" name="Picture 6">
            <a:extLst>
              <a:ext uri="{FF2B5EF4-FFF2-40B4-BE49-F238E27FC236}">
                <a16:creationId xmlns:a16="http://schemas.microsoft.com/office/drawing/2014/main" id="{B0857B53-F4C1-0DF7-B7B4-78926CF1C8B6}"/>
              </a:ext>
            </a:extLst>
          </p:cNvPr>
          <p:cNvPicPr>
            <a:picLocks noChangeAspect="1"/>
          </p:cNvPicPr>
          <p:nvPr/>
        </p:nvPicPr>
        <p:blipFill>
          <a:blip r:embed="rId8"/>
          <a:stretch>
            <a:fillRect/>
          </a:stretch>
        </p:blipFill>
        <p:spPr>
          <a:xfrm>
            <a:off x="1263719" y="816535"/>
            <a:ext cx="10276093" cy="2809036"/>
          </a:xfrm>
          <a:prstGeom prst="rect">
            <a:avLst/>
          </a:prstGeom>
        </p:spPr>
      </p:pic>
    </p:spTree>
    <p:extLst>
      <p:ext uri="{BB962C8B-B14F-4D97-AF65-F5344CB8AC3E}">
        <p14:creationId xmlns:p14="http://schemas.microsoft.com/office/powerpoint/2010/main" val="2953731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a:extLst>
            <a:ext uri="{FF2B5EF4-FFF2-40B4-BE49-F238E27FC236}">
              <a16:creationId xmlns:a16="http://schemas.microsoft.com/office/drawing/2014/main" id="{01E443E3-6AD9-D5D2-4C3E-1D2C61A189AF}"/>
            </a:ext>
          </a:extLst>
        </p:cNvPr>
        <p:cNvGrpSpPr/>
        <p:nvPr/>
      </p:nvGrpSpPr>
      <p:grpSpPr>
        <a:xfrm>
          <a:off x="0" y="0"/>
          <a:ext cx="0" cy="0"/>
          <a:chOff x="0" y="0"/>
          <a:chExt cx="0" cy="0"/>
        </a:xfrm>
      </p:grpSpPr>
      <p:pic>
        <p:nvPicPr>
          <p:cNvPr id="2055" name="Picture 2054">
            <a:extLst>
              <a:ext uri="{FF2B5EF4-FFF2-40B4-BE49-F238E27FC236}">
                <a16:creationId xmlns:a16="http://schemas.microsoft.com/office/drawing/2014/main" id="{21DC2003-4B34-E222-3A04-DE3C93D449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7" name="Picture 2056">
            <a:extLst>
              <a:ext uri="{FF2B5EF4-FFF2-40B4-BE49-F238E27FC236}">
                <a16:creationId xmlns:a16="http://schemas.microsoft.com/office/drawing/2014/main" id="{B77AEF01-6930-2123-6488-6DAD1625F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059" name="Picture 2058">
            <a:extLst>
              <a:ext uri="{FF2B5EF4-FFF2-40B4-BE49-F238E27FC236}">
                <a16:creationId xmlns:a16="http://schemas.microsoft.com/office/drawing/2014/main" id="{F0BC7E85-0BBF-1F0D-1ED2-26E8CDB73C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061" name="Rectangle 2060">
            <a:extLst>
              <a:ext uri="{FF2B5EF4-FFF2-40B4-BE49-F238E27FC236}">
                <a16:creationId xmlns:a16="http://schemas.microsoft.com/office/drawing/2014/main" id="{7FA0ADF0-641C-98B9-8506-3CB54D37C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63" name="Rectangle 2062">
            <a:extLst>
              <a:ext uri="{FF2B5EF4-FFF2-40B4-BE49-F238E27FC236}">
                <a16:creationId xmlns:a16="http://schemas.microsoft.com/office/drawing/2014/main" id="{53486605-7EA1-7D9E-9595-D5E7C3398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065" name="Rectangle 2064">
            <a:extLst>
              <a:ext uri="{FF2B5EF4-FFF2-40B4-BE49-F238E27FC236}">
                <a16:creationId xmlns:a16="http://schemas.microsoft.com/office/drawing/2014/main" id="{E5473CCE-9E6F-92C1-0F15-61A61AE25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7" name="Picture 2066">
            <a:extLst>
              <a:ext uri="{FF2B5EF4-FFF2-40B4-BE49-F238E27FC236}">
                <a16:creationId xmlns:a16="http://schemas.microsoft.com/office/drawing/2014/main" id="{64F99C1A-67EC-15E4-2F20-D3D29B4B38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10586" y="0"/>
            <a:ext cx="12192000" cy="6858000"/>
          </a:xfrm>
          <a:prstGeom prst="rect">
            <a:avLst/>
          </a:prstGeom>
        </p:spPr>
      </p:pic>
      <p:sp>
        <p:nvSpPr>
          <p:cNvPr id="2069" name="Rectangle 2068">
            <a:extLst>
              <a:ext uri="{FF2B5EF4-FFF2-40B4-BE49-F238E27FC236}">
                <a16:creationId xmlns:a16="http://schemas.microsoft.com/office/drawing/2014/main" id="{A3076224-00C6-83F0-C3C1-457FE0E04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978671"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1" name="Rectangle 2070">
            <a:extLst>
              <a:ext uri="{FF2B5EF4-FFF2-40B4-BE49-F238E27FC236}">
                <a16:creationId xmlns:a16="http://schemas.microsoft.com/office/drawing/2014/main" id="{D081FC3B-FD6B-ABF3-9BEC-ECF90771C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4557357"/>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073" name="Rectangle 2072">
            <a:extLst>
              <a:ext uri="{FF2B5EF4-FFF2-40B4-BE49-F238E27FC236}">
                <a16:creationId xmlns:a16="http://schemas.microsoft.com/office/drawing/2014/main" id="{CA43D64F-BC64-0839-955A-E8D3BDE98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952A80D7-B345-CE59-8FB0-34B3AC731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2301" y="6210130"/>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4C8B2C4-86B7-82B2-B313-D8FE05746A42}"/>
              </a:ext>
            </a:extLst>
          </p:cNvPr>
          <p:cNvSpPr txBox="1">
            <a:spLocks/>
          </p:cNvSpPr>
          <p:nvPr/>
        </p:nvSpPr>
        <p:spPr>
          <a:xfrm>
            <a:off x="9270092" y="4860091"/>
            <a:ext cx="2781525" cy="97811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endParaRPr lang="en-US" dirty="0"/>
          </a:p>
        </p:txBody>
      </p:sp>
      <p:sp>
        <p:nvSpPr>
          <p:cNvPr id="5" name="TextBox 4">
            <a:extLst>
              <a:ext uri="{FF2B5EF4-FFF2-40B4-BE49-F238E27FC236}">
                <a16:creationId xmlns:a16="http://schemas.microsoft.com/office/drawing/2014/main" id="{57F25F78-2926-7DF2-15D6-06BE8A69E891}"/>
              </a:ext>
            </a:extLst>
          </p:cNvPr>
          <p:cNvSpPr txBox="1"/>
          <p:nvPr/>
        </p:nvSpPr>
        <p:spPr>
          <a:xfrm>
            <a:off x="326571" y="4946519"/>
            <a:ext cx="8140062" cy="830997"/>
          </a:xfrm>
          <a:prstGeom prst="rect">
            <a:avLst/>
          </a:prstGeom>
          <a:noFill/>
        </p:spPr>
        <p:txBody>
          <a:bodyPr wrap="square">
            <a:spAutoFit/>
          </a:bodyPr>
          <a:lstStyle/>
          <a:p>
            <a:r>
              <a:rPr lang="en-US" sz="2400" dirty="0"/>
              <a:t>Classic Cars generate the highest sales and have the highest average price, while Trains have the lowest sales.</a:t>
            </a:r>
          </a:p>
        </p:txBody>
      </p:sp>
      <p:sp>
        <p:nvSpPr>
          <p:cNvPr id="2" name="Title 1">
            <a:extLst>
              <a:ext uri="{FF2B5EF4-FFF2-40B4-BE49-F238E27FC236}">
                <a16:creationId xmlns:a16="http://schemas.microsoft.com/office/drawing/2014/main" id="{BFD8613F-E9CD-2913-6FB8-ACD3E17FD26E}"/>
              </a:ext>
            </a:extLst>
          </p:cNvPr>
          <p:cNvSpPr>
            <a:spLocks noGrp="1"/>
          </p:cNvSpPr>
          <p:nvPr>
            <p:ph type="title"/>
          </p:nvPr>
        </p:nvSpPr>
        <p:spPr>
          <a:xfrm>
            <a:off x="9199265" y="4894632"/>
            <a:ext cx="2781525" cy="868823"/>
          </a:xfrm>
        </p:spPr>
        <p:txBody>
          <a:bodyPr vert="horz" lIns="91440" tIns="45720" rIns="91440" bIns="45720" rtlCol="0" anchor="ctr">
            <a:normAutofit fontScale="90000"/>
          </a:bodyPr>
          <a:lstStyle/>
          <a:p>
            <a:pPr algn="ctr"/>
            <a:r>
              <a:rPr lang="en-US"/>
              <a:t>PRODUCT LINE AND SALES</a:t>
            </a:r>
          </a:p>
        </p:txBody>
      </p:sp>
      <p:pic>
        <p:nvPicPr>
          <p:cNvPr id="6" name="Picture 5">
            <a:extLst>
              <a:ext uri="{FF2B5EF4-FFF2-40B4-BE49-F238E27FC236}">
                <a16:creationId xmlns:a16="http://schemas.microsoft.com/office/drawing/2014/main" id="{D06A265D-B985-17BA-A468-5832A4D832D5}"/>
              </a:ext>
            </a:extLst>
          </p:cNvPr>
          <p:cNvPicPr>
            <a:picLocks noChangeAspect="1"/>
          </p:cNvPicPr>
          <p:nvPr/>
        </p:nvPicPr>
        <p:blipFill>
          <a:blip r:embed="rId8"/>
          <a:stretch>
            <a:fillRect/>
          </a:stretch>
        </p:blipFill>
        <p:spPr>
          <a:xfrm>
            <a:off x="239486" y="57382"/>
            <a:ext cx="11812131" cy="4442594"/>
          </a:xfrm>
          <a:prstGeom prst="rect">
            <a:avLst/>
          </a:prstGeom>
        </p:spPr>
      </p:pic>
    </p:spTree>
    <p:extLst>
      <p:ext uri="{BB962C8B-B14F-4D97-AF65-F5344CB8AC3E}">
        <p14:creationId xmlns:p14="http://schemas.microsoft.com/office/powerpoint/2010/main" val="988517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Picture 24">
            <a:extLst>
              <a:ext uri="{FF2B5EF4-FFF2-40B4-BE49-F238E27FC236}">
                <a16:creationId xmlns:a16="http://schemas.microsoft.com/office/drawing/2014/main" id="{5B5FB5AC-39B2-4094-B486-0FCD501D50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27" name="Picture 26">
            <a:extLst>
              <a:ext uri="{FF2B5EF4-FFF2-40B4-BE49-F238E27FC236}">
                <a16:creationId xmlns:a16="http://schemas.microsoft.com/office/drawing/2014/main" id="{7150CFE4-97B0-48C6-ACD6-9399CBA119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28" name="Rectangle 27">
            <a:extLst>
              <a:ext uri="{FF2B5EF4-FFF2-40B4-BE49-F238E27FC236}">
                <a16:creationId xmlns:a16="http://schemas.microsoft.com/office/drawing/2014/main" id="{A3C6F7F0-46EA-4F8E-A112-1B517C2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9" name="Rectangle 28">
            <a:extLst>
              <a:ext uri="{FF2B5EF4-FFF2-40B4-BE49-F238E27FC236}">
                <a16:creationId xmlns:a16="http://schemas.microsoft.com/office/drawing/2014/main" id="{1691A3CC-CDA1-4C3B-9150-FCFB5373D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30" name="Rectangle 29">
            <a:extLst>
              <a:ext uri="{FF2B5EF4-FFF2-40B4-BE49-F238E27FC236}">
                <a16:creationId xmlns:a16="http://schemas.microsoft.com/office/drawing/2014/main" id="{C8221A89-FE35-4C46-8874-69154D2A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Magnifying glass showing decling performance">
            <a:extLst>
              <a:ext uri="{FF2B5EF4-FFF2-40B4-BE49-F238E27FC236}">
                <a16:creationId xmlns:a16="http://schemas.microsoft.com/office/drawing/2014/main" id="{F9510640-7103-DB05-3C1B-F7BFB8090546}"/>
              </a:ext>
            </a:extLst>
          </p:cNvPr>
          <p:cNvPicPr>
            <a:picLocks noChangeAspect="1"/>
          </p:cNvPicPr>
          <p:nvPr/>
        </p:nvPicPr>
        <p:blipFill>
          <a:blip r:embed="rId5">
            <a:duotone>
              <a:schemeClr val="bg2">
                <a:shade val="45000"/>
                <a:satMod val="135000"/>
              </a:schemeClr>
              <a:prstClr val="white"/>
            </a:duotone>
            <a:alphaModFix amt="41000"/>
          </a:blip>
          <a:srcRect t="15730"/>
          <a:stretch/>
        </p:blipFill>
        <p:spPr>
          <a:xfrm>
            <a:off x="-3176" y="10"/>
            <a:ext cx="12192000" cy="6857991"/>
          </a:xfrm>
          <a:prstGeom prst="rect">
            <a:avLst/>
          </a:prstGeom>
        </p:spPr>
      </p:pic>
      <p:sp>
        <p:nvSpPr>
          <p:cNvPr id="32" name="Rectangle 31">
            <a:extLst>
              <a:ext uri="{FF2B5EF4-FFF2-40B4-BE49-F238E27FC236}">
                <a16:creationId xmlns:a16="http://schemas.microsoft.com/office/drawing/2014/main" id="{259ACC7A-6809-44E9-A594-85696A6C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AAE559D-D493-A5B0-0801-8EDC1CA24F40}"/>
              </a:ext>
            </a:extLst>
          </p:cNvPr>
          <p:cNvSpPr>
            <a:spLocks noGrp="1"/>
          </p:cNvSpPr>
          <p:nvPr>
            <p:ph type="title"/>
          </p:nvPr>
        </p:nvSpPr>
        <p:spPr>
          <a:xfrm>
            <a:off x="680322" y="4402667"/>
            <a:ext cx="8133478" cy="940240"/>
          </a:xfrm>
        </p:spPr>
        <p:txBody>
          <a:bodyPr vert="horz" lIns="91440" tIns="45720" rIns="91440" bIns="45720" rtlCol="0" anchor="b">
            <a:normAutofit/>
          </a:bodyPr>
          <a:lstStyle/>
          <a:p>
            <a:pPr algn="r"/>
            <a:r>
              <a:rPr lang="en-US" sz="4800"/>
              <a:t>SALES-DASHBOARD</a:t>
            </a:r>
          </a:p>
        </p:txBody>
      </p:sp>
      <p:sp>
        <p:nvSpPr>
          <p:cNvPr id="22" name="Rectangle 21">
            <a:extLst>
              <a:ext uri="{FF2B5EF4-FFF2-40B4-BE49-F238E27FC236}">
                <a16:creationId xmlns:a16="http://schemas.microsoft.com/office/drawing/2014/main" id="{79E62B6A-C5F9-4D52-9F66-877735827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95F95C49-E748-4D32-8417-22E5B6A6F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AE10EC-5E3B-4FC0-B43F-1E4450009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11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378268-173C-4C67-AF66-98482F208A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F5B94371-1ED5-46C9-92CB-009E55DBB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93E975A1-5008-46D0-B573-A424564CB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 name="Rectangle 17">
            <a:extLst>
              <a:ext uri="{FF2B5EF4-FFF2-40B4-BE49-F238E27FC236}">
                <a16:creationId xmlns:a16="http://schemas.microsoft.com/office/drawing/2014/main" id="{DE479FF5-13B8-44CF-A149-6E7E0489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04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73834BF-BB09-46BB-BA11-D8C65C358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2538"/>
            <a:ext cx="11237976" cy="5925402"/>
          </a:xfrm>
          <a:prstGeom prst="rect">
            <a:avLst/>
          </a:prstGeom>
          <a:solidFill>
            <a:schemeClr val="bg1">
              <a:lumMod val="85000"/>
              <a:lumOff val="15000"/>
            </a:schemeClr>
          </a:solidFill>
          <a:ln w="22225">
            <a:solidFill>
              <a:srgbClr val="FFA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1AC64C-2249-C76A-6D65-B32026143578}"/>
              </a:ext>
            </a:extLst>
          </p:cNvPr>
          <p:cNvPicPr>
            <a:picLocks noChangeAspect="1"/>
          </p:cNvPicPr>
          <p:nvPr/>
        </p:nvPicPr>
        <p:blipFill>
          <a:blip r:embed="rId4"/>
          <a:srcRect l="10988"/>
          <a:stretch/>
        </p:blipFill>
        <p:spPr>
          <a:xfrm>
            <a:off x="643467" y="609599"/>
            <a:ext cx="10905066" cy="5604934"/>
          </a:xfrm>
          <a:prstGeom prst="rect">
            <a:avLst/>
          </a:prstGeom>
        </p:spPr>
      </p:pic>
    </p:spTree>
    <p:extLst>
      <p:ext uri="{BB962C8B-B14F-4D97-AF65-F5344CB8AC3E}">
        <p14:creationId xmlns:p14="http://schemas.microsoft.com/office/powerpoint/2010/main" val="1519450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D8C1-DA84-6820-4DC3-C8753619FE27}"/>
              </a:ext>
            </a:extLst>
          </p:cNvPr>
          <p:cNvSpPr>
            <a:spLocks noGrp="1"/>
          </p:cNvSpPr>
          <p:nvPr>
            <p:ph type="title"/>
          </p:nvPr>
        </p:nvSpPr>
        <p:spPr/>
        <p:txBody>
          <a:bodyPr/>
          <a:lstStyle/>
          <a:p>
            <a:r>
              <a:rPr lang="en-IN" dirty="0"/>
              <a:t>INFERENCES</a:t>
            </a:r>
          </a:p>
        </p:txBody>
      </p:sp>
      <p:graphicFrame>
        <p:nvGraphicFramePr>
          <p:cNvPr id="7" name="Content Placeholder 2">
            <a:extLst>
              <a:ext uri="{FF2B5EF4-FFF2-40B4-BE49-F238E27FC236}">
                <a16:creationId xmlns:a16="http://schemas.microsoft.com/office/drawing/2014/main" id="{CE4B0418-C844-8FD3-7671-8739A08267BF}"/>
              </a:ext>
              <a:ext uri="{C183D7F6-B498-43B3-948B-1728B52AA6E4}">
                <adec:decorative xmlns:adec="http://schemas.microsoft.com/office/drawing/2017/decorative" val="0"/>
              </a:ext>
            </a:extLst>
          </p:cNvPr>
          <p:cNvGraphicFramePr>
            <a:graphicFrameLocks noGrp="1"/>
          </p:cNvGraphicFramePr>
          <p:nvPr>
            <p:ph sz="half" idx="1"/>
            <p:extLst>
              <p:ext uri="{D42A27DB-BD31-4B8C-83A1-F6EECF244321}">
                <p14:modId xmlns:p14="http://schemas.microsoft.com/office/powerpoint/2010/main" val="634251160"/>
              </p:ext>
            </p:extLst>
          </p:nvPr>
        </p:nvGraphicFramePr>
        <p:xfrm>
          <a:off x="576943" y="2090058"/>
          <a:ext cx="11038113" cy="455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8026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B9537-FF84-3110-2A26-12287ACF14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09D777-0B06-839B-1236-8694185908FD}"/>
              </a:ext>
            </a:extLst>
          </p:cNvPr>
          <p:cNvSpPr>
            <a:spLocks noGrp="1"/>
          </p:cNvSpPr>
          <p:nvPr>
            <p:ph type="title"/>
          </p:nvPr>
        </p:nvSpPr>
        <p:spPr/>
        <p:txBody>
          <a:bodyPr/>
          <a:lstStyle/>
          <a:p>
            <a:r>
              <a:rPr lang="en-IN" dirty="0"/>
              <a:t>RECOMMENDATIONS</a:t>
            </a:r>
          </a:p>
        </p:txBody>
      </p:sp>
      <p:graphicFrame>
        <p:nvGraphicFramePr>
          <p:cNvPr id="5" name="Content Placeholder 2">
            <a:extLst>
              <a:ext uri="{FF2B5EF4-FFF2-40B4-BE49-F238E27FC236}">
                <a16:creationId xmlns:a16="http://schemas.microsoft.com/office/drawing/2014/main" id="{634FEDC1-270D-2687-CAA8-4A26A1E8B196}"/>
              </a:ext>
            </a:extLst>
          </p:cNvPr>
          <p:cNvGraphicFramePr>
            <a:graphicFrameLocks noGrp="1"/>
          </p:cNvGraphicFramePr>
          <p:nvPr>
            <p:ph idx="1"/>
            <p:extLst>
              <p:ext uri="{D42A27DB-BD31-4B8C-83A1-F6EECF244321}">
                <p14:modId xmlns:p14="http://schemas.microsoft.com/office/powerpoint/2010/main" val="3111970226"/>
              </p:ext>
            </p:extLst>
          </p:nvPr>
        </p:nvGraphicFramePr>
        <p:xfrm>
          <a:off x="593951" y="2206172"/>
          <a:ext cx="11434763" cy="4499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7490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1E0FD-00D3-D126-1375-731B68B11456}"/>
              </a:ext>
            </a:extLst>
          </p:cNvPr>
          <p:cNvSpPr>
            <a:spLocks noGrp="1"/>
          </p:cNvSpPr>
          <p:nvPr>
            <p:ph type="title"/>
          </p:nvPr>
        </p:nvSpPr>
        <p:spPr/>
        <p:txBody>
          <a:bodyPr/>
          <a:lstStyle/>
          <a:p>
            <a:r>
              <a:rPr lang="en-US" sz="3600" b="1" dirty="0">
                <a:ea typeface="+mn-lt"/>
                <a:cs typeface="+mn-lt"/>
              </a:rPr>
              <a:t>Customer Segmentation using RFM analysis </a:t>
            </a:r>
            <a:endParaRPr lang="en-IN" dirty="0"/>
          </a:p>
        </p:txBody>
      </p:sp>
      <p:sp>
        <p:nvSpPr>
          <p:cNvPr id="3" name="Content Placeholder 2">
            <a:extLst>
              <a:ext uri="{FF2B5EF4-FFF2-40B4-BE49-F238E27FC236}">
                <a16:creationId xmlns:a16="http://schemas.microsoft.com/office/drawing/2014/main" id="{6DF3F032-992E-3DFD-B4A5-E124956ED6B5}"/>
              </a:ext>
            </a:extLst>
          </p:cNvPr>
          <p:cNvSpPr>
            <a:spLocks noGrp="1"/>
          </p:cNvSpPr>
          <p:nvPr>
            <p:ph idx="1"/>
          </p:nvPr>
        </p:nvSpPr>
        <p:spPr/>
        <p:txBody>
          <a:bodyPr/>
          <a:lstStyle/>
          <a:p>
            <a:pPr marL="285750" lvl="1" indent="-285750">
              <a:buFont typeface="Arial"/>
              <a:buChar char="•"/>
            </a:pPr>
            <a:r>
              <a:rPr lang="en-US" dirty="0">
                <a:ea typeface="+mn-lt"/>
                <a:cs typeface="+mn-lt"/>
              </a:rPr>
              <a:t>What is RFM and which tool used </a:t>
            </a:r>
          </a:p>
          <a:p>
            <a:pPr marL="285750" lvl="1" indent="-285750">
              <a:buFont typeface="Arial"/>
              <a:buChar char="•"/>
            </a:pPr>
            <a:r>
              <a:rPr lang="en-US" dirty="0">
                <a:ea typeface="+mn-lt"/>
                <a:cs typeface="+mn-lt"/>
              </a:rPr>
              <a:t>What all parameters used and assumptions made</a:t>
            </a:r>
            <a:endParaRPr lang="en-US" dirty="0"/>
          </a:p>
          <a:p>
            <a:pPr marL="285750" lvl="1" indent="-285750">
              <a:buFont typeface="Arial"/>
              <a:buChar char="•"/>
            </a:pPr>
            <a:r>
              <a:rPr lang="en-US" dirty="0">
                <a:ea typeface="+mn-lt"/>
                <a:cs typeface="+mn-lt"/>
              </a:rPr>
              <a:t>Output table head </a:t>
            </a:r>
            <a:endParaRPr lang="en-US" dirty="0"/>
          </a:p>
          <a:p>
            <a:pPr marL="285750" lvl="1" indent="-285750">
              <a:buFont typeface="Arial"/>
              <a:buChar char="•"/>
            </a:pPr>
            <a:r>
              <a:rPr lang="en-US" dirty="0">
                <a:ea typeface="+mn-lt"/>
                <a:cs typeface="+mn-lt"/>
              </a:rPr>
              <a:t>Workflow image to be put when KNIME used</a:t>
            </a:r>
            <a:endParaRPr lang="en-IN" dirty="0"/>
          </a:p>
        </p:txBody>
      </p:sp>
    </p:spTree>
    <p:extLst>
      <p:ext uri="{BB962C8B-B14F-4D97-AF65-F5344CB8AC3E}">
        <p14:creationId xmlns:p14="http://schemas.microsoft.com/office/powerpoint/2010/main" val="2862157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30" name="Picture 29">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5B49CCF-84B0-96FA-A26E-66113E24AC41}"/>
              </a:ext>
            </a:extLst>
          </p:cNvPr>
          <p:cNvSpPr>
            <a:spLocks noGrp="1"/>
          </p:cNvSpPr>
          <p:nvPr>
            <p:ph type="title"/>
          </p:nvPr>
        </p:nvSpPr>
        <p:spPr>
          <a:xfrm>
            <a:off x="680321" y="753228"/>
            <a:ext cx="4136123" cy="1080938"/>
          </a:xfrm>
        </p:spPr>
        <p:txBody>
          <a:bodyPr>
            <a:normAutofit/>
          </a:bodyPr>
          <a:lstStyle/>
          <a:p>
            <a:r>
              <a:rPr lang="en-US" sz="2400" dirty="0">
                <a:solidFill>
                  <a:schemeClr val="bg1"/>
                </a:solidFill>
              </a:rPr>
              <a:t>What is RFM ?</a:t>
            </a:r>
            <a:endParaRPr lang="en-IN" sz="2400" dirty="0">
              <a:solidFill>
                <a:schemeClr val="bg1"/>
              </a:solidFill>
            </a:endParaRPr>
          </a:p>
        </p:txBody>
      </p:sp>
      <p:pic>
        <p:nvPicPr>
          <p:cNvPr id="31" name="Picture 30">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useBgFill="1">
        <p:nvSpPr>
          <p:cNvPr id="32" name="Rectangle 31">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ustomer metrics&#10;&#10;AI-generated content may be incorrect.">
            <a:extLst>
              <a:ext uri="{FF2B5EF4-FFF2-40B4-BE49-F238E27FC236}">
                <a16:creationId xmlns:a16="http://schemas.microsoft.com/office/drawing/2014/main" id="{62AF4267-8600-2583-C51A-8710AE113CD0}"/>
              </a:ext>
            </a:extLst>
          </p:cNvPr>
          <p:cNvPicPr>
            <a:picLocks noChangeAspect="1"/>
          </p:cNvPicPr>
          <p:nvPr/>
        </p:nvPicPr>
        <p:blipFill>
          <a:blip r:embed="rId4"/>
          <a:stretch>
            <a:fillRect/>
          </a:stretch>
        </p:blipFill>
        <p:spPr>
          <a:xfrm>
            <a:off x="5593085" y="1061310"/>
            <a:ext cx="5629268" cy="4728585"/>
          </a:xfrm>
          <a:prstGeom prst="rect">
            <a:avLst/>
          </a:prstGeom>
          <a:ln>
            <a:noFill/>
          </a:ln>
          <a:effectLst/>
        </p:spPr>
      </p:pic>
      <p:sp>
        <p:nvSpPr>
          <p:cNvPr id="9" name="TextBox 8">
            <a:extLst>
              <a:ext uri="{FF2B5EF4-FFF2-40B4-BE49-F238E27FC236}">
                <a16:creationId xmlns:a16="http://schemas.microsoft.com/office/drawing/2014/main" id="{0D0750CE-9878-6F6D-0C3B-B5D630CBD620}"/>
              </a:ext>
            </a:extLst>
          </p:cNvPr>
          <p:cNvSpPr txBox="1"/>
          <p:nvPr/>
        </p:nvSpPr>
        <p:spPr>
          <a:xfrm>
            <a:off x="0" y="2373575"/>
            <a:ext cx="4632834" cy="3693319"/>
          </a:xfrm>
          <a:prstGeom prst="rect">
            <a:avLst/>
          </a:prstGeom>
          <a:noFill/>
        </p:spPr>
        <p:txBody>
          <a:bodyPr wrap="square">
            <a:spAutoFit/>
          </a:bodyPr>
          <a:lstStyle/>
          <a:p>
            <a:pPr>
              <a:buNone/>
            </a:pPr>
            <a:r>
              <a:rPr lang="en-US" b="1" dirty="0">
                <a:solidFill>
                  <a:schemeClr val="bg1"/>
                </a:solidFill>
              </a:rPr>
              <a:t>RFM (Recency, Frequency, Monetary) Analysis</a:t>
            </a:r>
          </a:p>
          <a:p>
            <a:pPr>
              <a:buNone/>
            </a:pPr>
            <a:br>
              <a:rPr lang="en-US" dirty="0">
                <a:solidFill>
                  <a:schemeClr val="bg1"/>
                </a:solidFill>
              </a:rPr>
            </a:br>
            <a:r>
              <a:rPr lang="en-US" dirty="0">
                <a:solidFill>
                  <a:schemeClr val="bg1"/>
                </a:solidFill>
              </a:rPr>
              <a:t>RFM is a marketing technique used to identify the most valuable customers based on their purchasing behavior.</a:t>
            </a:r>
          </a:p>
          <a:p>
            <a:pPr>
              <a:buNone/>
            </a:pPr>
            <a:br>
              <a:rPr lang="en-US" dirty="0">
                <a:solidFill>
                  <a:schemeClr val="bg1"/>
                </a:solidFill>
              </a:rPr>
            </a:br>
            <a:r>
              <a:rPr lang="en-US" dirty="0">
                <a:solidFill>
                  <a:schemeClr val="bg1"/>
                </a:solidFill>
              </a:rPr>
              <a:t>It scores customers in three key areas:</a:t>
            </a:r>
          </a:p>
          <a:p>
            <a:pPr>
              <a:buFont typeface="Arial" panose="020B0604020202020204" pitchFamily="34" charset="0"/>
              <a:buChar char="•"/>
            </a:pPr>
            <a:r>
              <a:rPr lang="en-US" b="1" dirty="0">
                <a:solidFill>
                  <a:schemeClr val="bg1"/>
                </a:solidFill>
              </a:rPr>
              <a:t>Recency</a:t>
            </a:r>
            <a:r>
              <a:rPr lang="en-US" dirty="0">
                <a:solidFill>
                  <a:schemeClr val="bg1"/>
                </a:solidFill>
              </a:rPr>
              <a:t> – How recently a customer made a purchase</a:t>
            </a:r>
          </a:p>
          <a:p>
            <a:pPr>
              <a:buFont typeface="Arial" panose="020B0604020202020204" pitchFamily="34" charset="0"/>
              <a:buChar char="•"/>
            </a:pPr>
            <a:r>
              <a:rPr lang="en-US" b="1" dirty="0">
                <a:solidFill>
                  <a:schemeClr val="bg1"/>
                </a:solidFill>
              </a:rPr>
              <a:t>Frequency</a:t>
            </a:r>
            <a:r>
              <a:rPr lang="en-US" dirty="0">
                <a:solidFill>
                  <a:schemeClr val="bg1"/>
                </a:solidFill>
              </a:rPr>
              <a:t> – How often they make purchases</a:t>
            </a:r>
          </a:p>
          <a:p>
            <a:pPr>
              <a:buFont typeface="Arial" panose="020B0604020202020204" pitchFamily="34" charset="0"/>
              <a:buChar char="•"/>
            </a:pPr>
            <a:r>
              <a:rPr lang="en-US" b="1" dirty="0">
                <a:solidFill>
                  <a:schemeClr val="bg1"/>
                </a:solidFill>
              </a:rPr>
              <a:t>Monetary</a:t>
            </a:r>
            <a:r>
              <a:rPr lang="en-US" dirty="0">
                <a:solidFill>
                  <a:schemeClr val="bg1"/>
                </a:solidFill>
              </a:rPr>
              <a:t> – How much they spend in total</a:t>
            </a:r>
          </a:p>
        </p:txBody>
      </p:sp>
    </p:spTree>
    <p:extLst>
      <p:ext uri="{BB962C8B-B14F-4D97-AF65-F5344CB8AC3E}">
        <p14:creationId xmlns:p14="http://schemas.microsoft.com/office/powerpoint/2010/main" val="1133310147"/>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6" name="Rectangle 25">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9DFAFFB-FCEB-BF97-F565-A3CF7431EB34}"/>
              </a:ext>
            </a:extLst>
          </p:cNvPr>
          <p:cNvSpPr>
            <a:spLocks noGrp="1"/>
          </p:cNvSpPr>
          <p:nvPr>
            <p:ph type="title"/>
          </p:nvPr>
        </p:nvSpPr>
        <p:spPr>
          <a:xfrm>
            <a:off x="225835" y="753228"/>
            <a:ext cx="4590609" cy="1080938"/>
          </a:xfrm>
        </p:spPr>
        <p:txBody>
          <a:bodyPr>
            <a:normAutofit/>
          </a:bodyPr>
          <a:lstStyle/>
          <a:p>
            <a:r>
              <a:rPr lang="en-US" sz="4000" dirty="0"/>
              <a:t>Tool used : KNIME</a:t>
            </a:r>
            <a:endParaRPr lang="en-IN" sz="4000" dirty="0"/>
          </a:p>
        </p:txBody>
      </p:sp>
      <p:pic>
        <p:nvPicPr>
          <p:cNvPr id="28" name="Picture 2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FFA09408-CF8F-C934-99B4-E299A1738986}"/>
              </a:ext>
            </a:extLst>
          </p:cNvPr>
          <p:cNvSpPr>
            <a:spLocks noGrp="1"/>
          </p:cNvSpPr>
          <p:nvPr>
            <p:ph idx="1"/>
          </p:nvPr>
        </p:nvSpPr>
        <p:spPr>
          <a:xfrm>
            <a:off x="225835" y="3079158"/>
            <a:ext cx="4184210" cy="3599316"/>
          </a:xfrm>
        </p:spPr>
        <p:txBody>
          <a:bodyPr>
            <a:normAutofit/>
          </a:bodyPr>
          <a:lstStyle/>
          <a:p>
            <a:r>
              <a:rPr lang="en-US" sz="2800" dirty="0">
                <a:ea typeface="+mn-lt"/>
                <a:cs typeface="+mn-lt"/>
              </a:rPr>
              <a:t>KNIME, the Konstanz Information Miner, is a free and open-source data analytics, reporting and integration platform. </a:t>
            </a:r>
            <a:endParaRPr lang="en-US" sz="2800" dirty="0"/>
          </a:p>
          <a:p>
            <a:endParaRPr lang="en-IN" dirty="0"/>
          </a:p>
        </p:txBody>
      </p:sp>
      <p:pic>
        <p:nvPicPr>
          <p:cNvPr id="7" name="Picture 6" descr="A logo with black text&#10;&#10;AI-generated content may be incorrect.">
            <a:extLst>
              <a:ext uri="{FF2B5EF4-FFF2-40B4-BE49-F238E27FC236}">
                <a16:creationId xmlns:a16="http://schemas.microsoft.com/office/drawing/2014/main" id="{D95F9299-3C62-A998-33A4-1B6FF4B844AD}"/>
              </a:ext>
            </a:extLst>
          </p:cNvPr>
          <p:cNvPicPr>
            <a:picLocks noChangeAspect="1"/>
          </p:cNvPicPr>
          <p:nvPr/>
        </p:nvPicPr>
        <p:blipFill>
          <a:blip r:embed="rId4"/>
          <a:stretch>
            <a:fillRect/>
          </a:stretch>
        </p:blipFill>
        <p:spPr>
          <a:xfrm>
            <a:off x="5276090" y="1979183"/>
            <a:ext cx="6269479" cy="289963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0979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1279-D5A3-6592-5FB5-E5F454D2A66F}"/>
              </a:ext>
            </a:extLst>
          </p:cNvPr>
          <p:cNvSpPr>
            <a:spLocks noGrp="1"/>
          </p:cNvSpPr>
          <p:nvPr>
            <p:ph type="title"/>
          </p:nvPr>
        </p:nvSpPr>
        <p:spPr/>
        <p:txBody>
          <a:bodyPr/>
          <a:lstStyle/>
          <a:p>
            <a:r>
              <a:rPr lang="en-US" sz="3600" dirty="0">
                <a:ea typeface="+mn-lt"/>
                <a:cs typeface="+mn-lt"/>
              </a:rPr>
              <a:t>Agenda &amp; Executive Summary of the data</a:t>
            </a:r>
            <a:endParaRPr lang="en-IN" dirty="0"/>
          </a:p>
        </p:txBody>
      </p:sp>
      <p:sp>
        <p:nvSpPr>
          <p:cNvPr id="3" name="Content Placeholder 2">
            <a:extLst>
              <a:ext uri="{FF2B5EF4-FFF2-40B4-BE49-F238E27FC236}">
                <a16:creationId xmlns:a16="http://schemas.microsoft.com/office/drawing/2014/main" id="{B8B8C401-BA9C-8AEF-FCC6-BAAEF151E236}"/>
              </a:ext>
            </a:extLst>
          </p:cNvPr>
          <p:cNvSpPr>
            <a:spLocks noGrp="1"/>
          </p:cNvSpPr>
          <p:nvPr>
            <p:ph idx="1"/>
          </p:nvPr>
        </p:nvSpPr>
        <p:spPr/>
        <p:txBody>
          <a:bodyPr/>
          <a:lstStyle/>
          <a:p>
            <a:pPr marL="285750" lvl="1" indent="-285750">
              <a:buFont typeface="Arial"/>
              <a:buChar char="•"/>
            </a:pPr>
            <a:r>
              <a:rPr lang="en-US" dirty="0">
                <a:ea typeface="+mn-lt"/>
                <a:cs typeface="+mn-lt"/>
              </a:rPr>
              <a:t>Problem statement</a:t>
            </a:r>
            <a:endParaRPr lang="en-US" dirty="0"/>
          </a:p>
          <a:p>
            <a:pPr marL="285750" lvl="1" indent="-285750">
              <a:buFont typeface="Arial"/>
              <a:buChar char="•"/>
            </a:pPr>
            <a:r>
              <a:rPr lang="en-US" dirty="0">
                <a:ea typeface="+mn-lt"/>
                <a:cs typeface="+mn-lt"/>
              </a:rPr>
              <a:t>About Data (Info, Shape, Summary Stats, your assumptions about data)</a:t>
            </a:r>
            <a:endParaRPr lang="en-IN" dirty="0"/>
          </a:p>
        </p:txBody>
      </p:sp>
    </p:spTree>
    <p:extLst>
      <p:ext uri="{BB962C8B-B14F-4D97-AF65-F5344CB8AC3E}">
        <p14:creationId xmlns:p14="http://schemas.microsoft.com/office/powerpoint/2010/main" val="56827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1" name="Rectangle 20">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61F56408-C4CA-F533-FEA4-A1E54C677FEE}"/>
              </a:ext>
            </a:extLst>
          </p:cNvPr>
          <p:cNvSpPr>
            <a:spLocks noGrp="1"/>
          </p:cNvSpPr>
          <p:nvPr>
            <p:ph type="title"/>
          </p:nvPr>
        </p:nvSpPr>
        <p:spPr>
          <a:xfrm>
            <a:off x="680321" y="753228"/>
            <a:ext cx="4136123" cy="1080938"/>
          </a:xfrm>
        </p:spPr>
        <p:txBody>
          <a:bodyPr>
            <a:normAutofit/>
          </a:bodyPr>
          <a:lstStyle/>
          <a:p>
            <a:r>
              <a:rPr lang="en-US" dirty="0">
                <a:latin typeface="+mj-lt"/>
                <a:ea typeface="+mj-lt"/>
                <a:cs typeface="+mj-lt"/>
              </a:rPr>
              <a:t>WORKFLOWS</a:t>
            </a:r>
            <a:endParaRPr lang="en-IN" dirty="0"/>
          </a:p>
        </p:txBody>
      </p:sp>
      <p:pic>
        <p:nvPicPr>
          <p:cNvPr id="18" name="Picture 1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23E5AD2A-F8D0-2BB7-20CF-C52995BD5E36}"/>
              </a:ext>
            </a:extLst>
          </p:cNvPr>
          <p:cNvSpPr>
            <a:spLocks noGrp="1"/>
          </p:cNvSpPr>
          <p:nvPr>
            <p:ph idx="1"/>
          </p:nvPr>
        </p:nvSpPr>
        <p:spPr>
          <a:xfrm>
            <a:off x="206829" y="2336873"/>
            <a:ext cx="4129781" cy="3599316"/>
          </a:xfrm>
        </p:spPr>
        <p:txBody>
          <a:bodyPr>
            <a:normAutofit/>
          </a:bodyPr>
          <a:lstStyle/>
          <a:p>
            <a:pPr marL="0" indent="0">
              <a:buNone/>
            </a:pPr>
            <a:r>
              <a:rPr lang="en-US" sz="1800" dirty="0"/>
              <a:t>This workflow calculates RFM (Recency, Frequency, Monetary) values to analyze customer behavior. It reads transaction data, groups it by customer to determine Recency (using the most recent order date), Frequency (using order counts), and Monetary value (using total sales). These RFM values are then binned, scored, and combined to produce a final RFM score for each customer, enabling customer segmentation.</a:t>
            </a:r>
            <a:endParaRPr lang="en-IN" sz="1800" dirty="0"/>
          </a:p>
        </p:txBody>
      </p:sp>
      <p:pic>
        <p:nvPicPr>
          <p:cNvPr id="5" name="Picture 4">
            <a:extLst>
              <a:ext uri="{FF2B5EF4-FFF2-40B4-BE49-F238E27FC236}">
                <a16:creationId xmlns:a16="http://schemas.microsoft.com/office/drawing/2014/main" id="{DC2B5691-9B44-62EF-058B-0C2BB77886F1}"/>
              </a:ext>
            </a:extLst>
          </p:cNvPr>
          <p:cNvPicPr>
            <a:picLocks noChangeAspect="1"/>
          </p:cNvPicPr>
          <p:nvPr/>
        </p:nvPicPr>
        <p:blipFill>
          <a:blip r:embed="rId4"/>
          <a:stretch>
            <a:fillRect/>
          </a:stretch>
        </p:blipFill>
        <p:spPr>
          <a:xfrm>
            <a:off x="4816444" y="2190778"/>
            <a:ext cx="7375556" cy="3524222"/>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122421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DC21-0DDB-12E4-364E-EE4CEDAA34CF}"/>
              </a:ext>
            </a:extLst>
          </p:cNvPr>
          <p:cNvSpPr>
            <a:spLocks noGrp="1"/>
          </p:cNvSpPr>
          <p:nvPr>
            <p:ph type="title"/>
          </p:nvPr>
        </p:nvSpPr>
        <p:spPr>
          <a:xfrm>
            <a:off x="533401" y="753228"/>
            <a:ext cx="9760782" cy="1080938"/>
          </a:xfrm>
        </p:spPr>
        <p:txBody>
          <a:bodyPr/>
          <a:lstStyle/>
          <a:p>
            <a:r>
              <a:rPr lang="en-US" dirty="0"/>
              <a:t>Few rows of output </a:t>
            </a:r>
            <a:endParaRPr lang="en-IN" dirty="0"/>
          </a:p>
        </p:txBody>
      </p:sp>
      <p:pic>
        <p:nvPicPr>
          <p:cNvPr id="5" name="Picture 4">
            <a:extLst>
              <a:ext uri="{FF2B5EF4-FFF2-40B4-BE49-F238E27FC236}">
                <a16:creationId xmlns:a16="http://schemas.microsoft.com/office/drawing/2014/main" id="{3216444A-34F7-653B-76B8-290E29ED1142}"/>
              </a:ext>
            </a:extLst>
          </p:cNvPr>
          <p:cNvPicPr>
            <a:picLocks noChangeAspect="1"/>
          </p:cNvPicPr>
          <p:nvPr/>
        </p:nvPicPr>
        <p:blipFill>
          <a:blip r:embed="rId2"/>
          <a:stretch>
            <a:fillRect/>
          </a:stretch>
        </p:blipFill>
        <p:spPr>
          <a:xfrm>
            <a:off x="130629" y="2131305"/>
            <a:ext cx="11767458" cy="4378352"/>
          </a:xfrm>
          <a:prstGeom prst="rect">
            <a:avLst/>
          </a:prstGeom>
        </p:spPr>
      </p:pic>
    </p:spTree>
    <p:extLst>
      <p:ext uri="{BB962C8B-B14F-4D97-AF65-F5344CB8AC3E}">
        <p14:creationId xmlns:p14="http://schemas.microsoft.com/office/powerpoint/2010/main" val="2818884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F66E-2877-8F98-55C6-2CC49D041CC3}"/>
              </a:ext>
            </a:extLst>
          </p:cNvPr>
          <p:cNvSpPr>
            <a:spLocks noGrp="1"/>
          </p:cNvSpPr>
          <p:nvPr>
            <p:ph type="title"/>
          </p:nvPr>
        </p:nvSpPr>
        <p:spPr>
          <a:xfrm>
            <a:off x="381000" y="921811"/>
            <a:ext cx="9913182" cy="1080938"/>
          </a:xfrm>
        </p:spPr>
        <p:txBody>
          <a:bodyPr>
            <a:normAutofit fontScale="90000"/>
          </a:bodyPr>
          <a:lstStyle/>
          <a:p>
            <a:r>
              <a:rPr lang="en-US" sz="3600" dirty="0">
                <a:ea typeface="+mj-lt"/>
                <a:cs typeface="+mj-lt"/>
              </a:rPr>
              <a:t>Inferences from RFM Analysis and identified segments</a:t>
            </a:r>
            <a:br>
              <a:rPr lang="en-US" sz="3600" dirty="0"/>
            </a:br>
            <a:endParaRPr lang="en-IN" dirty="0"/>
          </a:p>
        </p:txBody>
      </p:sp>
      <p:sp>
        <p:nvSpPr>
          <p:cNvPr id="3" name="Content Placeholder 2">
            <a:extLst>
              <a:ext uri="{FF2B5EF4-FFF2-40B4-BE49-F238E27FC236}">
                <a16:creationId xmlns:a16="http://schemas.microsoft.com/office/drawing/2014/main" id="{AA48C237-EE04-DB46-322C-2E45F54FA1EE}"/>
              </a:ext>
            </a:extLst>
          </p:cNvPr>
          <p:cNvSpPr>
            <a:spLocks noGrp="1"/>
          </p:cNvSpPr>
          <p:nvPr>
            <p:ph idx="1"/>
          </p:nvPr>
        </p:nvSpPr>
        <p:spPr>
          <a:xfrm>
            <a:off x="255778" y="2663445"/>
            <a:ext cx="9613861" cy="1625526"/>
          </a:xfrm>
        </p:spPr>
        <p:txBody>
          <a:bodyPr>
            <a:noAutofit/>
          </a:bodyPr>
          <a:lstStyle/>
          <a:p>
            <a:pPr lvl="1">
              <a:lnSpc>
                <a:spcPct val="170000"/>
              </a:lnSpc>
            </a:pPr>
            <a:r>
              <a:rPr lang="en-US" sz="2400" dirty="0">
                <a:latin typeface="+mj-lt"/>
                <a:ea typeface="+mj-lt"/>
                <a:cs typeface="+mj-lt"/>
              </a:rPr>
              <a:t>Who are your best customers? </a:t>
            </a:r>
          </a:p>
          <a:p>
            <a:pPr lvl="1">
              <a:lnSpc>
                <a:spcPct val="170000"/>
              </a:lnSpc>
            </a:pPr>
            <a:r>
              <a:rPr lang="en-US" sz="2400" dirty="0">
                <a:latin typeface="+mj-lt"/>
                <a:ea typeface="+mj-lt"/>
                <a:cs typeface="+mj-lt"/>
              </a:rPr>
              <a:t>Which customers are on the verge of churning? </a:t>
            </a:r>
          </a:p>
          <a:p>
            <a:pPr lvl="1">
              <a:lnSpc>
                <a:spcPct val="170000"/>
              </a:lnSpc>
            </a:pPr>
            <a:r>
              <a:rPr lang="en-US" sz="2400" dirty="0">
                <a:latin typeface="+mj-lt"/>
                <a:ea typeface="+mj-lt"/>
                <a:cs typeface="+mj-lt"/>
              </a:rPr>
              <a:t>Who are your lost customers? </a:t>
            </a:r>
            <a:endParaRPr lang="en-US" sz="2400" dirty="0"/>
          </a:p>
          <a:p>
            <a:pPr lvl="1">
              <a:lnSpc>
                <a:spcPct val="170000"/>
              </a:lnSpc>
            </a:pPr>
            <a:r>
              <a:rPr lang="en-US" sz="2400" dirty="0">
                <a:latin typeface="+mj-lt"/>
                <a:ea typeface="+mj-lt"/>
                <a:cs typeface="+mj-lt"/>
              </a:rPr>
              <a:t>Who are your loyal customers? </a:t>
            </a:r>
            <a:endParaRPr lang="en-IN" sz="2400" dirty="0"/>
          </a:p>
        </p:txBody>
      </p:sp>
    </p:spTree>
    <p:extLst>
      <p:ext uri="{BB962C8B-B14F-4D97-AF65-F5344CB8AC3E}">
        <p14:creationId xmlns:p14="http://schemas.microsoft.com/office/powerpoint/2010/main" val="3609830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8ED9D3-3BB1-6152-460F-39CB8FC56F55}"/>
              </a:ext>
            </a:extLst>
          </p:cNvPr>
          <p:cNvSpPr>
            <a:spLocks noGrp="1"/>
          </p:cNvSpPr>
          <p:nvPr>
            <p:ph type="title"/>
          </p:nvPr>
        </p:nvSpPr>
        <p:spPr>
          <a:xfrm>
            <a:off x="681038" y="752475"/>
            <a:ext cx="9613900" cy="1081088"/>
          </a:xfrm>
        </p:spPr>
        <p:txBody>
          <a:bodyPr/>
          <a:lstStyle/>
          <a:p>
            <a:r>
              <a:rPr lang="en-US" dirty="0"/>
              <a:t>Top 5 best customers</a:t>
            </a:r>
          </a:p>
        </p:txBody>
      </p:sp>
      <p:pic>
        <p:nvPicPr>
          <p:cNvPr id="6" name="Picture 5">
            <a:extLst>
              <a:ext uri="{FF2B5EF4-FFF2-40B4-BE49-F238E27FC236}">
                <a16:creationId xmlns:a16="http://schemas.microsoft.com/office/drawing/2014/main" id="{2A12D9A6-ECEE-85EA-D0CC-BC5EB2E4B22E}"/>
              </a:ext>
            </a:extLst>
          </p:cNvPr>
          <p:cNvPicPr>
            <a:picLocks noChangeAspect="1"/>
          </p:cNvPicPr>
          <p:nvPr/>
        </p:nvPicPr>
        <p:blipFill>
          <a:blip r:embed="rId2"/>
          <a:stretch>
            <a:fillRect/>
          </a:stretch>
        </p:blipFill>
        <p:spPr>
          <a:xfrm>
            <a:off x="250372" y="2194988"/>
            <a:ext cx="11495314" cy="2061326"/>
          </a:xfrm>
          <a:prstGeom prst="rect">
            <a:avLst/>
          </a:prstGeom>
        </p:spPr>
      </p:pic>
      <p:sp>
        <p:nvSpPr>
          <p:cNvPr id="8" name="TextBox 7">
            <a:extLst>
              <a:ext uri="{FF2B5EF4-FFF2-40B4-BE49-F238E27FC236}">
                <a16:creationId xmlns:a16="http://schemas.microsoft.com/office/drawing/2014/main" id="{8D528AF5-600C-D289-DB79-FA984B46C4EC}"/>
              </a:ext>
            </a:extLst>
          </p:cNvPr>
          <p:cNvSpPr txBox="1"/>
          <p:nvPr/>
        </p:nvSpPr>
        <p:spPr>
          <a:xfrm>
            <a:off x="990599" y="4905196"/>
            <a:ext cx="9535887" cy="1200329"/>
          </a:xfrm>
          <a:prstGeom prst="rect">
            <a:avLst/>
          </a:prstGeom>
          <a:noFill/>
        </p:spPr>
        <p:txBody>
          <a:bodyPr wrap="square">
            <a:spAutoFit/>
          </a:bodyPr>
          <a:lstStyle/>
          <a:p>
            <a:pPr marL="285750" indent="-285750">
              <a:buFont typeface="Arial" panose="020B0604020202020204" pitchFamily="34" charset="0"/>
              <a:buChar char="•"/>
            </a:pPr>
            <a:r>
              <a:rPr lang="en-US" sz="2400" dirty="0"/>
              <a:t>According to RFM score we have grouped the top customers.</a:t>
            </a:r>
          </a:p>
          <a:p>
            <a:pPr marL="285750" indent="-285750">
              <a:buFont typeface="Arial" panose="020B0604020202020204" pitchFamily="34" charset="0"/>
              <a:buChar char="•"/>
            </a:pPr>
            <a:r>
              <a:rPr lang="en-US" sz="2400" dirty="0"/>
              <a:t>We have given importance to recency  more and ordered the customers accordingly.</a:t>
            </a:r>
          </a:p>
        </p:txBody>
      </p:sp>
    </p:spTree>
    <p:extLst>
      <p:ext uri="{BB962C8B-B14F-4D97-AF65-F5344CB8AC3E}">
        <p14:creationId xmlns:p14="http://schemas.microsoft.com/office/powerpoint/2010/main" val="187287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6E8B-B96B-69F9-21BD-D4A9B0AE58B7}"/>
              </a:ext>
            </a:extLst>
          </p:cNvPr>
          <p:cNvSpPr>
            <a:spLocks noGrp="1"/>
          </p:cNvSpPr>
          <p:nvPr>
            <p:ph type="title"/>
          </p:nvPr>
        </p:nvSpPr>
        <p:spPr/>
        <p:txBody>
          <a:bodyPr/>
          <a:lstStyle/>
          <a:p>
            <a:r>
              <a:rPr lang="en-US" dirty="0"/>
              <a:t>Top loyal customers</a:t>
            </a:r>
            <a:endParaRPr lang="en-IN" dirty="0"/>
          </a:p>
        </p:txBody>
      </p:sp>
      <p:pic>
        <p:nvPicPr>
          <p:cNvPr id="5" name="Picture 4">
            <a:extLst>
              <a:ext uri="{FF2B5EF4-FFF2-40B4-BE49-F238E27FC236}">
                <a16:creationId xmlns:a16="http://schemas.microsoft.com/office/drawing/2014/main" id="{F09817D2-39E3-DDC0-A111-F86CBAA8F6DD}"/>
              </a:ext>
            </a:extLst>
          </p:cNvPr>
          <p:cNvPicPr>
            <a:picLocks noChangeAspect="1"/>
          </p:cNvPicPr>
          <p:nvPr/>
        </p:nvPicPr>
        <p:blipFill>
          <a:blip r:embed="rId2"/>
          <a:stretch>
            <a:fillRect/>
          </a:stretch>
        </p:blipFill>
        <p:spPr>
          <a:xfrm>
            <a:off x="108857" y="2660262"/>
            <a:ext cx="11963400" cy="1650481"/>
          </a:xfrm>
          <a:prstGeom prst="rect">
            <a:avLst/>
          </a:prstGeom>
        </p:spPr>
      </p:pic>
      <p:sp>
        <p:nvSpPr>
          <p:cNvPr id="7" name="TextBox 6">
            <a:extLst>
              <a:ext uri="{FF2B5EF4-FFF2-40B4-BE49-F238E27FC236}">
                <a16:creationId xmlns:a16="http://schemas.microsoft.com/office/drawing/2014/main" id="{39E3EEEC-32C8-E09D-A556-3C96902E747F}"/>
              </a:ext>
            </a:extLst>
          </p:cNvPr>
          <p:cNvSpPr txBox="1"/>
          <p:nvPr/>
        </p:nvSpPr>
        <p:spPr>
          <a:xfrm>
            <a:off x="391886" y="4722950"/>
            <a:ext cx="10744200" cy="1200329"/>
          </a:xfrm>
          <a:prstGeom prst="rect">
            <a:avLst/>
          </a:prstGeom>
          <a:noFill/>
        </p:spPr>
        <p:txBody>
          <a:bodyPr wrap="square">
            <a:spAutoFit/>
          </a:bodyPr>
          <a:lstStyle/>
          <a:p>
            <a:pPr marL="285750" indent="-285750">
              <a:buFont typeface="Arial" panose="020B0604020202020204" pitchFamily="34" charset="0"/>
              <a:buChar char="•"/>
            </a:pPr>
            <a:r>
              <a:rPr lang="en-US" sz="2400" dirty="0"/>
              <a:t>Based on RFM analysis these are the loyal customers </a:t>
            </a:r>
          </a:p>
          <a:p>
            <a:pPr marL="285750" indent="-285750">
              <a:buFont typeface="Arial" panose="020B0604020202020204" pitchFamily="34" charset="0"/>
              <a:buChar char="•"/>
            </a:pPr>
            <a:r>
              <a:rPr lang="en-US" sz="2400" dirty="0"/>
              <a:t>We have focused on monetary value </a:t>
            </a:r>
          </a:p>
          <a:p>
            <a:pPr marL="285750" indent="-285750">
              <a:buFont typeface="Arial" panose="020B0604020202020204" pitchFamily="34" charset="0"/>
              <a:buChar char="•"/>
            </a:pPr>
            <a:r>
              <a:rPr lang="en-US" sz="2400" dirty="0"/>
              <a:t>If we focus on these customer’s we can turn them into best customers.</a:t>
            </a:r>
          </a:p>
        </p:txBody>
      </p:sp>
    </p:spTree>
    <p:extLst>
      <p:ext uri="{BB962C8B-B14F-4D97-AF65-F5344CB8AC3E}">
        <p14:creationId xmlns:p14="http://schemas.microsoft.com/office/powerpoint/2010/main" val="68585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4DCA2-A1A5-8550-59F0-DEF29703C700}"/>
              </a:ext>
            </a:extLst>
          </p:cNvPr>
          <p:cNvSpPr>
            <a:spLocks noGrp="1"/>
          </p:cNvSpPr>
          <p:nvPr>
            <p:ph type="title"/>
          </p:nvPr>
        </p:nvSpPr>
        <p:spPr/>
        <p:txBody>
          <a:bodyPr/>
          <a:lstStyle/>
          <a:p>
            <a:r>
              <a:rPr lang="en-US" dirty="0">
                <a:ea typeface="+mj-lt"/>
                <a:cs typeface="+mj-lt"/>
              </a:rPr>
              <a:t>Verge on churning Customers</a:t>
            </a:r>
            <a:endParaRPr lang="en-IN" dirty="0"/>
          </a:p>
        </p:txBody>
      </p:sp>
      <p:sp>
        <p:nvSpPr>
          <p:cNvPr id="7" name="TextBox 6">
            <a:extLst>
              <a:ext uri="{FF2B5EF4-FFF2-40B4-BE49-F238E27FC236}">
                <a16:creationId xmlns:a16="http://schemas.microsoft.com/office/drawing/2014/main" id="{7F255E4D-E533-CEA4-AE66-010D5F571133}"/>
              </a:ext>
            </a:extLst>
          </p:cNvPr>
          <p:cNvSpPr txBox="1"/>
          <p:nvPr/>
        </p:nvSpPr>
        <p:spPr>
          <a:xfrm>
            <a:off x="217713" y="4478608"/>
            <a:ext cx="11974287" cy="1569660"/>
          </a:xfrm>
          <a:prstGeom prst="rect">
            <a:avLst/>
          </a:prstGeom>
          <a:noFill/>
        </p:spPr>
        <p:txBody>
          <a:bodyPr wrap="square">
            <a:spAutoFit/>
          </a:bodyPr>
          <a:lstStyle/>
          <a:p>
            <a:pPr marL="285750" indent="-285750">
              <a:buFont typeface="Arial" panose="020B0604020202020204" pitchFamily="34" charset="0"/>
              <a:buChar char="•"/>
            </a:pPr>
            <a:r>
              <a:rPr lang="en-US" sz="2400" dirty="0"/>
              <a:t>As per RFM score we can see that these are the top customers on the verge of churning.</a:t>
            </a:r>
          </a:p>
          <a:p>
            <a:pPr marL="285750" indent="-285750">
              <a:buFont typeface="Arial" panose="020B0604020202020204" pitchFamily="34" charset="0"/>
              <a:buChar char="•"/>
            </a:pPr>
            <a:r>
              <a:rPr lang="en-US" sz="2400" dirty="0"/>
              <a:t>We should focus on these customers before we lose them.</a:t>
            </a:r>
          </a:p>
          <a:p>
            <a:pPr marL="285750" indent="-285750">
              <a:buFont typeface="Arial" panose="020B0604020202020204" pitchFamily="34" charset="0"/>
              <a:buChar char="•"/>
            </a:pPr>
            <a:r>
              <a:rPr lang="en-US" sz="2400" dirty="0"/>
              <a:t>We should try some action plan to convert them into regular customers.</a:t>
            </a:r>
          </a:p>
        </p:txBody>
      </p:sp>
      <p:pic>
        <p:nvPicPr>
          <p:cNvPr id="9" name="Picture 8">
            <a:extLst>
              <a:ext uri="{FF2B5EF4-FFF2-40B4-BE49-F238E27FC236}">
                <a16:creationId xmlns:a16="http://schemas.microsoft.com/office/drawing/2014/main" id="{BDA583F3-6FD2-04C8-0603-33FF707DD4AD}"/>
              </a:ext>
            </a:extLst>
          </p:cNvPr>
          <p:cNvPicPr>
            <a:picLocks noChangeAspect="1"/>
          </p:cNvPicPr>
          <p:nvPr/>
        </p:nvPicPr>
        <p:blipFill>
          <a:blip r:embed="rId2"/>
          <a:stretch>
            <a:fillRect/>
          </a:stretch>
        </p:blipFill>
        <p:spPr>
          <a:xfrm>
            <a:off x="108857" y="2348858"/>
            <a:ext cx="11876314" cy="1776828"/>
          </a:xfrm>
          <a:prstGeom prst="rect">
            <a:avLst/>
          </a:prstGeom>
        </p:spPr>
      </p:pic>
    </p:spTree>
    <p:extLst>
      <p:ext uri="{BB962C8B-B14F-4D97-AF65-F5344CB8AC3E}">
        <p14:creationId xmlns:p14="http://schemas.microsoft.com/office/powerpoint/2010/main" val="3446262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3361-E66D-7514-02BE-DFEBD1771296}"/>
              </a:ext>
            </a:extLst>
          </p:cNvPr>
          <p:cNvSpPr>
            <a:spLocks noGrp="1"/>
          </p:cNvSpPr>
          <p:nvPr>
            <p:ph type="title"/>
          </p:nvPr>
        </p:nvSpPr>
        <p:spPr/>
        <p:txBody>
          <a:bodyPr/>
          <a:lstStyle/>
          <a:p>
            <a:r>
              <a:rPr lang="en-US" dirty="0"/>
              <a:t>Top Lost Customers</a:t>
            </a:r>
            <a:endParaRPr lang="en-IN" dirty="0"/>
          </a:p>
        </p:txBody>
      </p:sp>
      <p:sp>
        <p:nvSpPr>
          <p:cNvPr id="3" name="Content Placeholder 2">
            <a:extLst>
              <a:ext uri="{FF2B5EF4-FFF2-40B4-BE49-F238E27FC236}">
                <a16:creationId xmlns:a16="http://schemas.microsoft.com/office/drawing/2014/main" id="{21A62071-FF8C-63F8-1124-2DF8AFDBB565}"/>
              </a:ext>
            </a:extLst>
          </p:cNvPr>
          <p:cNvSpPr>
            <a:spLocks noGrp="1"/>
          </p:cNvSpPr>
          <p:nvPr>
            <p:ph idx="1"/>
          </p:nvPr>
        </p:nvSpPr>
        <p:spPr>
          <a:xfrm>
            <a:off x="470789" y="4582885"/>
            <a:ext cx="11250422" cy="1926772"/>
          </a:xfrm>
        </p:spPr>
        <p:txBody>
          <a:bodyPr>
            <a:noAutofit/>
          </a:bodyPr>
          <a:lstStyle/>
          <a:p>
            <a:r>
              <a:rPr lang="en-US" dirty="0"/>
              <a:t>As per RFM score we can see that these are the customers which we have lost.</a:t>
            </a:r>
          </a:p>
          <a:p>
            <a:r>
              <a:rPr lang="en-US" dirty="0"/>
              <a:t>There recency is very low as well as they have not made purchase frequently. </a:t>
            </a:r>
          </a:p>
          <a:p>
            <a:r>
              <a:rPr lang="en-US" dirty="0"/>
              <a:t>We should study them survey them to understand the reasons why we lost them. And take further steps so that we do not lose the customers.</a:t>
            </a:r>
          </a:p>
          <a:p>
            <a:endParaRPr lang="en-IN" dirty="0"/>
          </a:p>
        </p:txBody>
      </p:sp>
      <p:pic>
        <p:nvPicPr>
          <p:cNvPr id="5" name="Content Placeholder 4">
            <a:extLst>
              <a:ext uri="{FF2B5EF4-FFF2-40B4-BE49-F238E27FC236}">
                <a16:creationId xmlns:a16="http://schemas.microsoft.com/office/drawing/2014/main" id="{784FCA5A-820A-E1FE-B22B-0BE7F672F81E}"/>
              </a:ext>
            </a:extLst>
          </p:cNvPr>
          <p:cNvPicPr>
            <a:picLocks noChangeAspect="1"/>
          </p:cNvPicPr>
          <p:nvPr/>
        </p:nvPicPr>
        <p:blipFill>
          <a:blip r:embed="rId2"/>
          <a:stretch>
            <a:fillRect/>
          </a:stretch>
        </p:blipFill>
        <p:spPr>
          <a:xfrm>
            <a:off x="174171" y="2233861"/>
            <a:ext cx="11930743" cy="1926772"/>
          </a:xfrm>
          <a:prstGeom prst="rect">
            <a:avLst/>
          </a:prstGeom>
        </p:spPr>
      </p:pic>
    </p:spTree>
    <p:extLst>
      <p:ext uri="{BB962C8B-B14F-4D97-AF65-F5344CB8AC3E}">
        <p14:creationId xmlns:p14="http://schemas.microsoft.com/office/powerpoint/2010/main" val="3873854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9" name="Rectangle 18">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1" name="Rectangle 20">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27" name="Picture 26">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29" name="Rectangle 28">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6" name="Title 5">
            <a:extLst>
              <a:ext uri="{FF2B5EF4-FFF2-40B4-BE49-F238E27FC236}">
                <a16:creationId xmlns:a16="http://schemas.microsoft.com/office/drawing/2014/main" id="{1483BDCF-EA5A-A7F7-2336-A2D7532112E3}"/>
              </a:ext>
            </a:extLst>
          </p:cNvPr>
          <p:cNvSpPr>
            <a:spLocks noGrp="1"/>
          </p:cNvSpPr>
          <p:nvPr>
            <p:ph type="title"/>
          </p:nvPr>
        </p:nvSpPr>
        <p:spPr>
          <a:xfrm>
            <a:off x="840510" y="2733709"/>
            <a:ext cx="7657792" cy="1373070"/>
          </a:xfrm>
        </p:spPr>
        <p:txBody>
          <a:bodyPr vert="horz" lIns="91440" tIns="45720" rIns="91440" bIns="45720" rtlCol="0" anchor="b">
            <a:normAutofit/>
          </a:bodyPr>
          <a:lstStyle/>
          <a:p>
            <a:pPr algn="r"/>
            <a:r>
              <a:rPr lang="en-US" sz="5400">
                <a:solidFill>
                  <a:srgbClr val="FFFFFF"/>
                </a:solidFill>
              </a:rPr>
              <a:t>RECOMMENDATIONS</a:t>
            </a:r>
          </a:p>
        </p:txBody>
      </p:sp>
    </p:spTree>
    <p:extLst>
      <p:ext uri="{BB962C8B-B14F-4D97-AF65-F5344CB8AC3E}">
        <p14:creationId xmlns:p14="http://schemas.microsoft.com/office/powerpoint/2010/main" val="2875334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EF7F2-9E74-92D2-1922-6A927824A07E}"/>
              </a:ext>
            </a:extLst>
          </p:cNvPr>
          <p:cNvSpPr txBox="1"/>
          <p:nvPr/>
        </p:nvSpPr>
        <p:spPr>
          <a:xfrm>
            <a:off x="337457" y="2171623"/>
            <a:ext cx="11321144" cy="4247317"/>
          </a:xfrm>
          <a:prstGeom prst="rect">
            <a:avLst/>
          </a:prstGeom>
          <a:noFill/>
        </p:spPr>
        <p:txBody>
          <a:bodyPr wrap="square">
            <a:spAutoFit/>
          </a:bodyPr>
          <a:lstStyle/>
          <a:p>
            <a:pPr>
              <a:buNone/>
            </a:pPr>
            <a:r>
              <a:rPr lang="en-US" dirty="0"/>
              <a:t>Based on the RFM analysis, customers can be grouped into four categories: </a:t>
            </a:r>
            <a:r>
              <a:rPr lang="en-US" b="1" dirty="0"/>
              <a:t>Best</a:t>
            </a:r>
            <a:r>
              <a:rPr lang="en-US" dirty="0"/>
              <a:t>, </a:t>
            </a:r>
            <a:r>
              <a:rPr lang="en-US" b="1" dirty="0"/>
              <a:t>Loyal</a:t>
            </a:r>
            <a:r>
              <a:rPr lang="en-US" dirty="0"/>
              <a:t>, </a:t>
            </a:r>
            <a:r>
              <a:rPr lang="en-US" b="1" dirty="0"/>
              <a:t>At Risk (Verge of Churn)</a:t>
            </a:r>
            <a:r>
              <a:rPr lang="en-US" dirty="0"/>
              <a:t>, and </a:t>
            </a:r>
            <a:r>
              <a:rPr lang="en-US" b="1" dirty="0"/>
              <a:t>Lost</a:t>
            </a:r>
            <a:r>
              <a:rPr lang="en-US" dirty="0"/>
              <a:t>. Each group requires a tailored strategy to enhance engagement and improve retention.</a:t>
            </a:r>
          </a:p>
          <a:p>
            <a:pPr>
              <a:buNone/>
            </a:pPr>
            <a:endParaRPr lang="en-US" dirty="0"/>
          </a:p>
          <a:p>
            <a:pPr marL="285750" indent="-285750">
              <a:buFont typeface="Arial" panose="020B0604020202020204" pitchFamily="34" charset="0"/>
              <a:buChar char="•"/>
            </a:pPr>
            <a:r>
              <a:rPr lang="en-US" b="1" dirty="0"/>
              <a:t>Best Customers</a:t>
            </a:r>
            <a:r>
              <a:rPr lang="en-US" dirty="0"/>
              <a:t>:</a:t>
            </a:r>
            <a:br>
              <a:rPr lang="en-US" dirty="0"/>
            </a:br>
            <a:r>
              <a:rPr lang="en-US" dirty="0"/>
              <a:t>Offer personalized recognition, exclusive deals, and loyalty rewards to maintain their interest and long-term relationship with the brand.</a:t>
            </a:r>
          </a:p>
          <a:p>
            <a:pPr marL="285750" indent="-285750">
              <a:buFont typeface="Arial" panose="020B0604020202020204" pitchFamily="34" charset="0"/>
              <a:buChar char="•"/>
            </a:pPr>
            <a:r>
              <a:rPr lang="en-US" b="1" dirty="0"/>
              <a:t>Loyal Customers</a:t>
            </a:r>
            <a:r>
              <a:rPr lang="en-US" dirty="0"/>
              <a:t>:</a:t>
            </a:r>
            <a:br>
              <a:rPr lang="en-US" dirty="0"/>
            </a:br>
            <a:r>
              <a:rPr lang="en-US" dirty="0"/>
              <a:t>Keep them engaged with regular offers and discounts. With the right incentives, they can be nurtured into best customers.</a:t>
            </a:r>
          </a:p>
          <a:p>
            <a:pPr marL="285750" indent="-285750">
              <a:buFont typeface="Arial" panose="020B0604020202020204" pitchFamily="34" charset="0"/>
              <a:buChar char="•"/>
            </a:pPr>
            <a:r>
              <a:rPr lang="en-US" b="1" dirty="0"/>
              <a:t>At Risk Customers</a:t>
            </a:r>
            <a:r>
              <a:rPr lang="en-US" dirty="0"/>
              <a:t>:</a:t>
            </a:r>
            <a:br>
              <a:rPr lang="en-US" dirty="0"/>
            </a:br>
            <a:r>
              <a:rPr lang="en-US" dirty="0"/>
              <a:t>These customers show signs of leaving. Use feedback surveys, targeted offers, and personalized outreach to address their issues and rebuild loyalty.</a:t>
            </a:r>
          </a:p>
          <a:p>
            <a:pPr marL="285750" indent="-285750">
              <a:buFont typeface="Arial" panose="020B0604020202020204" pitchFamily="34" charset="0"/>
              <a:buChar char="•"/>
            </a:pPr>
            <a:r>
              <a:rPr lang="en-US" b="1" dirty="0"/>
              <a:t>Lost Customers</a:t>
            </a:r>
            <a:r>
              <a:rPr lang="en-US" dirty="0"/>
              <a:t>:</a:t>
            </a:r>
            <a:br>
              <a:rPr lang="en-US" dirty="0"/>
            </a:br>
            <a:r>
              <a:rPr lang="en-US" dirty="0"/>
              <a:t>Analyze their past behavior to understand why they left. Use these insights to build strategies that prevent future churn and enhance customer satisfaction.</a:t>
            </a:r>
          </a:p>
        </p:txBody>
      </p:sp>
      <p:sp>
        <p:nvSpPr>
          <p:cNvPr id="6" name="Title 1">
            <a:extLst>
              <a:ext uri="{FF2B5EF4-FFF2-40B4-BE49-F238E27FC236}">
                <a16:creationId xmlns:a16="http://schemas.microsoft.com/office/drawing/2014/main" id="{B2578D6C-A98D-3660-DC72-479CCE3B36BE}"/>
              </a:ext>
            </a:extLst>
          </p:cNvPr>
          <p:cNvSpPr>
            <a:spLocks noGrp="1"/>
          </p:cNvSpPr>
          <p:nvPr>
            <p:ph type="title"/>
          </p:nvPr>
        </p:nvSpPr>
        <p:spPr>
          <a:xfrm>
            <a:off x="681038" y="752475"/>
            <a:ext cx="9613900" cy="1081088"/>
          </a:xfrm>
        </p:spPr>
        <p:txBody>
          <a:bodyPr vert="horz" lIns="91440" tIns="45720" rIns="91440" bIns="45720" rtlCol="0" anchor="b">
            <a:normAutofit/>
          </a:bodyPr>
          <a:lstStyle/>
          <a:p>
            <a:r>
              <a:rPr lang="en-US" sz="5200" dirty="0"/>
              <a:t>Recommendations </a:t>
            </a:r>
          </a:p>
        </p:txBody>
      </p:sp>
    </p:spTree>
    <p:extLst>
      <p:ext uri="{BB962C8B-B14F-4D97-AF65-F5344CB8AC3E}">
        <p14:creationId xmlns:p14="http://schemas.microsoft.com/office/powerpoint/2010/main" val="1737168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17B2B42C-0777-4D6E-9432-535281803A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1" name="Picture 10">
            <a:extLst>
              <a:ext uri="{FF2B5EF4-FFF2-40B4-BE49-F238E27FC236}">
                <a16:creationId xmlns:a16="http://schemas.microsoft.com/office/drawing/2014/main" id="{EFEAAB60-93E2-4DC6-99AC-939637BCE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3" name="Rectangle 12">
            <a:extLst>
              <a:ext uri="{FF2B5EF4-FFF2-40B4-BE49-F238E27FC236}">
                <a16:creationId xmlns:a16="http://schemas.microsoft.com/office/drawing/2014/main" id="{7EF5ECB8-D49C-48FB-A93E-88EB2FFDF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5" name="Rectangle 14">
            <a:extLst>
              <a:ext uri="{FF2B5EF4-FFF2-40B4-BE49-F238E27FC236}">
                <a16:creationId xmlns:a16="http://schemas.microsoft.com/office/drawing/2014/main" id="{411B77A2-BD5C-432D-B52E-C12612C74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17" name="Rectangle 16">
            <a:extLst>
              <a:ext uri="{FF2B5EF4-FFF2-40B4-BE49-F238E27FC236}">
                <a16:creationId xmlns:a16="http://schemas.microsoft.com/office/drawing/2014/main" id="{1DB71C54-63C1-4B83-8324-BBCEC579C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D15D940-E187-4030-B313-FDC84AE67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3046" y="0"/>
            <a:ext cx="406895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1" name="Rectangle 20">
            <a:extLst>
              <a:ext uri="{FF2B5EF4-FFF2-40B4-BE49-F238E27FC236}">
                <a16:creationId xmlns:a16="http://schemas.microsoft.com/office/drawing/2014/main" id="{76E38F34-66D8-4203-B16C-14AC20248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89680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53FEE1-B8E1-9F6C-4DBC-B3839679A872}"/>
              </a:ext>
            </a:extLst>
          </p:cNvPr>
          <p:cNvSpPr>
            <a:spLocks noGrp="1"/>
          </p:cNvSpPr>
          <p:nvPr>
            <p:ph type="title"/>
          </p:nvPr>
        </p:nvSpPr>
        <p:spPr>
          <a:xfrm>
            <a:off x="643467" y="1286929"/>
            <a:ext cx="7674983" cy="4284129"/>
          </a:xfrm>
        </p:spPr>
        <p:txBody>
          <a:bodyPr vert="horz" lIns="91440" tIns="45720" rIns="91440" bIns="45720" rtlCol="0" anchor="ctr">
            <a:normAutofit/>
          </a:bodyPr>
          <a:lstStyle/>
          <a:p>
            <a:pPr algn="r"/>
            <a:r>
              <a:rPr lang="en-US" sz="8000"/>
              <a:t>THANKYOU</a:t>
            </a:r>
          </a:p>
        </p:txBody>
      </p:sp>
    </p:spTree>
    <p:extLst>
      <p:ext uri="{BB962C8B-B14F-4D97-AF65-F5344CB8AC3E}">
        <p14:creationId xmlns:p14="http://schemas.microsoft.com/office/powerpoint/2010/main" val="1411125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F629-C29B-8B4C-7C5C-48799DA01840}"/>
              </a:ext>
            </a:extLst>
          </p:cNvPr>
          <p:cNvSpPr>
            <a:spLocks noGrp="1"/>
          </p:cNvSpPr>
          <p:nvPr>
            <p:ph type="title"/>
          </p:nvPr>
        </p:nvSpPr>
        <p:spPr/>
        <p:txBody>
          <a:bodyPr/>
          <a:lstStyle/>
          <a:p>
            <a:pPr marL="285750" lvl="1" indent="-285750"/>
            <a:r>
              <a:rPr lang="en-US" sz="4000" dirty="0">
                <a:solidFill>
                  <a:schemeClr val="tx1"/>
                </a:solidFill>
                <a:ea typeface="+mn-lt"/>
                <a:cs typeface="+mn-lt"/>
              </a:rPr>
              <a:t>Problem statement</a:t>
            </a:r>
            <a:br>
              <a:rPr lang="en-US" dirty="0"/>
            </a:br>
            <a:endParaRPr lang="en-IN" dirty="0"/>
          </a:p>
        </p:txBody>
      </p:sp>
      <p:sp>
        <p:nvSpPr>
          <p:cNvPr id="3" name="Content Placeholder 2">
            <a:extLst>
              <a:ext uri="{FF2B5EF4-FFF2-40B4-BE49-F238E27FC236}">
                <a16:creationId xmlns:a16="http://schemas.microsoft.com/office/drawing/2014/main" id="{13F8F74D-547F-59A8-1B5E-36EEC2910130}"/>
              </a:ext>
            </a:extLst>
          </p:cNvPr>
          <p:cNvSpPr>
            <a:spLocks noGrp="1"/>
          </p:cNvSpPr>
          <p:nvPr>
            <p:ph idx="1"/>
          </p:nvPr>
        </p:nvSpPr>
        <p:spPr/>
        <p:txBody>
          <a:bodyPr/>
          <a:lstStyle/>
          <a:p>
            <a:pPr marL="0" indent="0">
              <a:buNone/>
            </a:pPr>
            <a:r>
              <a:rPr lang="en-US" dirty="0"/>
              <a:t>An automobile parts manufacturing company has accumulated transaction data over a span of three years. Lacking an internal data science team, they have brought you on board as a consultant. Your role is to leverage your data science expertise to uncover meaningful insights about their data and customer behavior.</a:t>
            </a:r>
            <a:endParaRPr lang="en-IN" dirty="0"/>
          </a:p>
        </p:txBody>
      </p:sp>
    </p:spTree>
    <p:extLst>
      <p:ext uri="{BB962C8B-B14F-4D97-AF65-F5344CB8AC3E}">
        <p14:creationId xmlns:p14="http://schemas.microsoft.com/office/powerpoint/2010/main" val="110631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7B1C3-F69E-40DE-3F11-A25EC18CB22C}"/>
              </a:ext>
            </a:extLst>
          </p:cNvPr>
          <p:cNvSpPr>
            <a:spLocks noGrp="1"/>
          </p:cNvSpPr>
          <p:nvPr>
            <p:ph type="title"/>
          </p:nvPr>
        </p:nvSpPr>
        <p:spPr/>
        <p:txBody>
          <a:bodyPr/>
          <a:lstStyle/>
          <a:p>
            <a:r>
              <a:rPr lang="en-US" sz="3600" dirty="0">
                <a:ea typeface="+mj-lt"/>
                <a:cs typeface="+mj-lt"/>
              </a:rPr>
              <a:t>Executive Summary:</a:t>
            </a:r>
            <a:endParaRPr lang="en-IN" dirty="0"/>
          </a:p>
        </p:txBody>
      </p:sp>
      <p:sp>
        <p:nvSpPr>
          <p:cNvPr id="19" name="Rectangle 16">
            <a:extLst>
              <a:ext uri="{FF2B5EF4-FFF2-40B4-BE49-F238E27FC236}">
                <a16:creationId xmlns:a16="http://schemas.microsoft.com/office/drawing/2014/main" id="{22EEBC23-596C-34DC-2047-81E6A0FB3F84}"/>
              </a:ext>
            </a:extLst>
          </p:cNvPr>
          <p:cNvSpPr>
            <a:spLocks noChangeArrowheads="1"/>
          </p:cNvSpPr>
          <p:nvPr/>
        </p:nvSpPr>
        <p:spPr bwMode="auto">
          <a:xfrm>
            <a:off x="174171" y="2205053"/>
            <a:ext cx="747364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Project Summary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Last 3 years of customer transactions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Dataset Size</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20 columns, 2,747 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 Quality</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No missing or duplicate values; a few outliers in some columns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Rectangle 18">
            <a:extLst>
              <a:ext uri="{FF2B5EF4-FFF2-40B4-BE49-F238E27FC236}">
                <a16:creationId xmlns:a16="http://schemas.microsoft.com/office/drawing/2014/main" id="{D486B294-29C0-B43D-8877-40CFDDE731EB}"/>
              </a:ext>
            </a:extLst>
          </p:cNvPr>
          <p:cNvSpPr>
            <a:spLocks noChangeArrowheads="1"/>
          </p:cNvSpPr>
          <p:nvPr/>
        </p:nvSpPr>
        <p:spPr bwMode="auto">
          <a:xfrm>
            <a:off x="174171" y="3571753"/>
            <a:ext cx="775430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Objective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Identify customer buying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Recommend personalized marketing strategies for different customer segments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3" name="Rectangle 20">
            <a:extLst>
              <a:ext uri="{FF2B5EF4-FFF2-40B4-BE49-F238E27FC236}">
                <a16:creationId xmlns:a16="http://schemas.microsoft.com/office/drawing/2014/main" id="{2BE446A2-287C-0EC9-5B0D-4AB45FD71130}"/>
              </a:ext>
            </a:extLst>
          </p:cNvPr>
          <p:cNvSpPr>
            <a:spLocks noChangeArrowheads="1"/>
          </p:cNvSpPr>
          <p:nvPr/>
        </p:nvSpPr>
        <p:spPr bwMode="auto">
          <a:xfrm>
            <a:off x="174171" y="4781077"/>
            <a:ext cx="925888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Approach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Performed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Exploratory Data Analysis (EDA)</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to find key sales trends and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Conducted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RFM Analysis</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to group customers into 4 segments based on their purchase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Suggested custom marketing strategies for each customer group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564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B0A35-EBC8-1081-38C5-649CCDBB4E1D}"/>
              </a:ext>
            </a:extLst>
          </p:cNvPr>
          <p:cNvSpPr>
            <a:spLocks noGrp="1"/>
          </p:cNvSpPr>
          <p:nvPr>
            <p:ph type="title"/>
          </p:nvPr>
        </p:nvSpPr>
        <p:spPr/>
        <p:txBody>
          <a:bodyPr/>
          <a:lstStyle/>
          <a:p>
            <a:r>
              <a:rPr lang="en-US" dirty="0"/>
              <a:t>Data Dictionary</a:t>
            </a:r>
            <a:endParaRPr lang="en-IN" dirty="0"/>
          </a:p>
        </p:txBody>
      </p:sp>
      <p:sp>
        <p:nvSpPr>
          <p:cNvPr id="3" name="Content Placeholder 2">
            <a:extLst>
              <a:ext uri="{FF2B5EF4-FFF2-40B4-BE49-F238E27FC236}">
                <a16:creationId xmlns:a16="http://schemas.microsoft.com/office/drawing/2014/main" id="{2BF217DC-7332-D599-BA0F-9733075CC855}"/>
              </a:ext>
            </a:extLst>
          </p:cNvPr>
          <p:cNvSpPr>
            <a:spLocks noGrp="1"/>
          </p:cNvSpPr>
          <p:nvPr>
            <p:ph idx="1"/>
          </p:nvPr>
        </p:nvSpPr>
        <p:spPr>
          <a:xfrm>
            <a:off x="680322" y="2336873"/>
            <a:ext cx="4882278" cy="3767900"/>
          </a:xfrm>
        </p:spPr>
        <p:txBody>
          <a:bodyPr>
            <a:normAutofit fontScale="62500" lnSpcReduction="20000"/>
          </a:bodyPr>
          <a:lstStyle/>
          <a:p>
            <a:pPr>
              <a:lnSpc>
                <a:spcPct val="120000"/>
              </a:lnSpc>
            </a:pPr>
            <a:r>
              <a:rPr lang="en-US" sz="2400" kern="1200" dirty="0">
                <a:solidFill>
                  <a:schemeClr val="tx1"/>
                </a:solidFill>
                <a:latin typeface="+mn-lt"/>
                <a:ea typeface="+mn-lt"/>
                <a:cs typeface="+mn-lt"/>
              </a:rPr>
              <a:t>ORDERNUMBER : Order Number</a:t>
            </a:r>
            <a:endParaRPr lang="en-US" sz="2400" kern="1200" dirty="0">
              <a:solidFill>
                <a:schemeClr val="tx1"/>
              </a:solidFill>
              <a:latin typeface="+mn-lt"/>
              <a:ea typeface="+mn-ea"/>
              <a:cs typeface="+mn-cs"/>
            </a:endParaRPr>
          </a:p>
          <a:p>
            <a:pPr>
              <a:lnSpc>
                <a:spcPct val="120000"/>
              </a:lnSpc>
            </a:pPr>
            <a:r>
              <a:rPr lang="en-US" sz="2400" kern="1200" dirty="0">
                <a:solidFill>
                  <a:schemeClr val="tx1"/>
                </a:solidFill>
                <a:latin typeface="+mn-lt"/>
                <a:ea typeface="+mn-lt"/>
                <a:cs typeface="+mn-lt"/>
              </a:rPr>
              <a:t>CUSTOMERNAME : customer</a:t>
            </a:r>
            <a:endParaRPr lang="en-US" sz="2400" kern="1200" dirty="0">
              <a:solidFill>
                <a:schemeClr val="tx1"/>
              </a:solidFill>
              <a:latin typeface="+mn-lt"/>
              <a:ea typeface="+mn-ea"/>
              <a:cs typeface="+mn-cs"/>
            </a:endParaRPr>
          </a:p>
          <a:p>
            <a:pPr>
              <a:lnSpc>
                <a:spcPct val="120000"/>
              </a:lnSpc>
            </a:pPr>
            <a:r>
              <a:rPr lang="en-US" sz="2400" kern="1200" dirty="0">
                <a:solidFill>
                  <a:schemeClr val="tx1"/>
                </a:solidFill>
                <a:latin typeface="+mn-lt"/>
                <a:ea typeface="+mn-lt"/>
                <a:cs typeface="+mn-lt"/>
              </a:rPr>
              <a:t>QUANTITYORDERED : Quantity ordered</a:t>
            </a:r>
            <a:endParaRPr lang="en-US" sz="2400" kern="1200" dirty="0">
              <a:solidFill>
                <a:schemeClr val="tx1"/>
              </a:solidFill>
              <a:latin typeface="+mn-lt"/>
              <a:ea typeface="+mn-ea"/>
              <a:cs typeface="+mn-cs"/>
            </a:endParaRPr>
          </a:p>
          <a:p>
            <a:pPr>
              <a:lnSpc>
                <a:spcPct val="120000"/>
              </a:lnSpc>
            </a:pPr>
            <a:r>
              <a:rPr lang="en-US" sz="2400" kern="1200" dirty="0">
                <a:solidFill>
                  <a:schemeClr val="tx1"/>
                </a:solidFill>
                <a:latin typeface="+mn-lt"/>
                <a:ea typeface="+mn-lt"/>
                <a:cs typeface="+mn-lt"/>
              </a:rPr>
              <a:t>PHONE : Phone of the customer</a:t>
            </a:r>
            <a:endParaRPr lang="en-US" sz="2400" kern="1200" dirty="0">
              <a:solidFill>
                <a:schemeClr val="tx1"/>
              </a:solidFill>
              <a:latin typeface="+mn-lt"/>
              <a:ea typeface="+mn-ea"/>
              <a:cs typeface="+mn-cs"/>
            </a:endParaRPr>
          </a:p>
          <a:p>
            <a:pPr>
              <a:lnSpc>
                <a:spcPct val="120000"/>
              </a:lnSpc>
            </a:pPr>
            <a:r>
              <a:rPr lang="en-US" sz="2400" kern="1200" dirty="0">
                <a:solidFill>
                  <a:schemeClr val="tx1"/>
                </a:solidFill>
                <a:latin typeface="+mn-lt"/>
                <a:ea typeface="+mn-lt"/>
                <a:cs typeface="+mn-lt"/>
              </a:rPr>
              <a:t>PRICEEACH : Price of Each item</a:t>
            </a:r>
            <a:endParaRPr lang="en-US" sz="2400" kern="1200" dirty="0">
              <a:solidFill>
                <a:schemeClr val="tx1"/>
              </a:solidFill>
              <a:latin typeface="+mn-lt"/>
              <a:ea typeface="+mn-ea"/>
              <a:cs typeface="+mn-cs"/>
            </a:endParaRPr>
          </a:p>
          <a:p>
            <a:pPr>
              <a:lnSpc>
                <a:spcPct val="120000"/>
              </a:lnSpc>
            </a:pPr>
            <a:r>
              <a:rPr lang="en-US" sz="2400" kern="1200" dirty="0">
                <a:solidFill>
                  <a:schemeClr val="tx1"/>
                </a:solidFill>
                <a:latin typeface="+mn-lt"/>
                <a:ea typeface="+mn-lt"/>
                <a:cs typeface="+mn-lt"/>
              </a:rPr>
              <a:t>ADDRESSLINE1 : Address of customer</a:t>
            </a:r>
            <a:endParaRPr lang="en-US" sz="2400" kern="1200" dirty="0">
              <a:solidFill>
                <a:schemeClr val="tx1"/>
              </a:solidFill>
              <a:latin typeface="+mn-lt"/>
              <a:ea typeface="+mn-ea"/>
              <a:cs typeface="+mn-cs"/>
            </a:endParaRPr>
          </a:p>
          <a:p>
            <a:pPr>
              <a:lnSpc>
                <a:spcPct val="120000"/>
              </a:lnSpc>
            </a:pPr>
            <a:r>
              <a:rPr lang="en-US" sz="2400" kern="1200" dirty="0">
                <a:solidFill>
                  <a:schemeClr val="tx1"/>
                </a:solidFill>
                <a:latin typeface="+mn-lt"/>
                <a:ea typeface="+mn-lt"/>
                <a:cs typeface="+mn-lt"/>
              </a:rPr>
              <a:t>ORDERLINENUMBER : order line</a:t>
            </a:r>
            <a:endParaRPr lang="en-US" sz="2400" kern="1200" dirty="0">
              <a:solidFill>
                <a:schemeClr val="tx1"/>
              </a:solidFill>
              <a:latin typeface="+mn-lt"/>
              <a:ea typeface="+mn-ea"/>
              <a:cs typeface="+mn-cs"/>
            </a:endParaRPr>
          </a:p>
          <a:p>
            <a:pPr>
              <a:lnSpc>
                <a:spcPct val="120000"/>
              </a:lnSpc>
            </a:pPr>
            <a:r>
              <a:rPr lang="en-US" sz="2400" kern="1200" dirty="0">
                <a:solidFill>
                  <a:schemeClr val="tx1"/>
                </a:solidFill>
                <a:latin typeface="+mn-lt"/>
                <a:ea typeface="+mn-lt"/>
                <a:cs typeface="+mn-lt"/>
              </a:rPr>
              <a:t>CITY : City of customer</a:t>
            </a:r>
            <a:endParaRPr lang="en-US" sz="2400" kern="1200" dirty="0">
              <a:solidFill>
                <a:schemeClr val="tx1"/>
              </a:solidFill>
              <a:latin typeface="+mn-lt"/>
              <a:ea typeface="+mn-ea"/>
              <a:cs typeface="+mn-cs"/>
            </a:endParaRPr>
          </a:p>
          <a:p>
            <a:pPr>
              <a:lnSpc>
                <a:spcPct val="120000"/>
              </a:lnSpc>
            </a:pPr>
            <a:r>
              <a:rPr lang="en-US" sz="2400" kern="1200" dirty="0">
                <a:solidFill>
                  <a:schemeClr val="tx1"/>
                </a:solidFill>
                <a:latin typeface="+mn-lt"/>
                <a:ea typeface="+mn-lt"/>
                <a:cs typeface="+mn-lt"/>
              </a:rPr>
              <a:t>SALES : Sales amount</a:t>
            </a:r>
            <a:endParaRPr lang="en-US" sz="2400" kern="1200" dirty="0">
              <a:solidFill>
                <a:schemeClr val="tx1"/>
              </a:solidFill>
              <a:latin typeface="+mn-lt"/>
              <a:ea typeface="+mn-ea"/>
              <a:cs typeface="+mn-cs"/>
            </a:endParaRPr>
          </a:p>
          <a:p>
            <a:pPr>
              <a:lnSpc>
                <a:spcPct val="120000"/>
              </a:lnSpc>
            </a:pPr>
            <a:r>
              <a:rPr lang="en-US" sz="2400" kern="1200" dirty="0">
                <a:solidFill>
                  <a:schemeClr val="tx1"/>
                </a:solidFill>
                <a:latin typeface="+mn-lt"/>
                <a:ea typeface="+mn-lt"/>
                <a:cs typeface="+mn-lt"/>
              </a:rPr>
              <a:t>POSTALCODE : Postal Code of customer</a:t>
            </a:r>
            <a:endParaRPr lang="en-US" sz="2400" dirty="0"/>
          </a:p>
          <a:p>
            <a:pPr>
              <a:lnSpc>
                <a:spcPct val="120000"/>
              </a:lnSpc>
            </a:pPr>
            <a:endParaRPr lang="en-IN" dirty="0"/>
          </a:p>
        </p:txBody>
      </p:sp>
      <p:sp>
        <p:nvSpPr>
          <p:cNvPr id="5" name="TextBox 4">
            <a:extLst>
              <a:ext uri="{FF2B5EF4-FFF2-40B4-BE49-F238E27FC236}">
                <a16:creationId xmlns:a16="http://schemas.microsoft.com/office/drawing/2014/main" id="{5F592B1B-397B-4E90-4956-8BDA0815AFFC}"/>
              </a:ext>
            </a:extLst>
          </p:cNvPr>
          <p:cNvSpPr txBox="1"/>
          <p:nvPr/>
        </p:nvSpPr>
        <p:spPr>
          <a:xfrm>
            <a:off x="5214257" y="2336873"/>
            <a:ext cx="6422571" cy="401648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1500" kern="1200" dirty="0">
                <a:solidFill>
                  <a:schemeClr val="tx1"/>
                </a:solidFill>
                <a:latin typeface="+mn-lt"/>
                <a:ea typeface="+mn-lt"/>
                <a:cs typeface="+mn-lt"/>
              </a:rPr>
              <a:t>ORDERDATE : Order Date</a:t>
            </a:r>
          </a:p>
          <a:p>
            <a:pPr marL="342900" indent="-342900">
              <a:lnSpc>
                <a:spcPct val="150000"/>
              </a:lnSpc>
              <a:buFont typeface="Arial" panose="020B0604020202020204" pitchFamily="34" charset="0"/>
              <a:buChar char="•"/>
            </a:pPr>
            <a:r>
              <a:rPr lang="en-US" sz="1500" kern="1200" dirty="0">
                <a:solidFill>
                  <a:schemeClr val="tx1"/>
                </a:solidFill>
                <a:latin typeface="+mn-lt"/>
                <a:ea typeface="+mn-lt"/>
                <a:cs typeface="+mn-lt"/>
              </a:rPr>
              <a:t>COUNTRY : Country customer</a:t>
            </a:r>
          </a:p>
          <a:p>
            <a:pPr marL="342900" indent="-342900">
              <a:lnSpc>
                <a:spcPct val="150000"/>
              </a:lnSpc>
              <a:buFont typeface="Arial" panose="020B0604020202020204" pitchFamily="34" charset="0"/>
              <a:buChar char="•"/>
            </a:pPr>
            <a:r>
              <a:rPr lang="en-US" sz="1500" kern="1200" dirty="0">
                <a:solidFill>
                  <a:schemeClr val="tx1"/>
                </a:solidFill>
                <a:latin typeface="+mn-lt"/>
                <a:ea typeface="+mn-lt"/>
                <a:cs typeface="+mn-lt"/>
              </a:rPr>
              <a:t>DAYS_SINCE_LASTORDER : Days_ </a:t>
            </a:r>
            <a:r>
              <a:rPr lang="en-US" sz="1500" kern="1200" dirty="0" err="1">
                <a:solidFill>
                  <a:schemeClr val="tx1"/>
                </a:solidFill>
                <a:latin typeface="+mn-lt"/>
                <a:ea typeface="+mn-lt"/>
                <a:cs typeface="+mn-lt"/>
              </a:rPr>
              <a:t>Since_Lastorder</a:t>
            </a:r>
            <a:endParaRPr lang="en-US" sz="1500" kern="1200" dirty="0">
              <a:solidFill>
                <a:schemeClr val="tx1"/>
              </a:solidFill>
              <a:latin typeface="+mn-lt"/>
              <a:ea typeface="+mn-lt"/>
              <a:cs typeface="+mn-lt"/>
            </a:endParaRPr>
          </a:p>
          <a:p>
            <a:pPr marL="342900" indent="-342900">
              <a:lnSpc>
                <a:spcPct val="150000"/>
              </a:lnSpc>
              <a:buFont typeface="Arial" panose="020B0604020202020204" pitchFamily="34" charset="0"/>
              <a:buChar char="•"/>
            </a:pPr>
            <a:r>
              <a:rPr lang="en-US" sz="1500" kern="1200" dirty="0">
                <a:solidFill>
                  <a:schemeClr val="tx1"/>
                </a:solidFill>
                <a:latin typeface="+mn-lt"/>
                <a:ea typeface="+mn-lt"/>
                <a:cs typeface="+mn-lt"/>
              </a:rPr>
              <a:t>CONTACTLASTNAME : Contact person customer</a:t>
            </a:r>
          </a:p>
          <a:p>
            <a:pPr marL="342900" indent="-342900">
              <a:lnSpc>
                <a:spcPct val="150000"/>
              </a:lnSpc>
              <a:buFont typeface="Arial" panose="020B0604020202020204" pitchFamily="34" charset="0"/>
              <a:buChar char="•"/>
            </a:pPr>
            <a:r>
              <a:rPr lang="en-US" sz="1500" kern="1200" dirty="0">
                <a:solidFill>
                  <a:schemeClr val="tx1"/>
                </a:solidFill>
                <a:latin typeface="+mn-lt"/>
                <a:ea typeface="+mn-lt"/>
                <a:cs typeface="+mn-lt"/>
              </a:rPr>
              <a:t>STATUS : Status of order like Shipped or not</a:t>
            </a:r>
          </a:p>
          <a:p>
            <a:pPr marL="342900" indent="-342900">
              <a:lnSpc>
                <a:spcPct val="150000"/>
              </a:lnSpc>
              <a:buFont typeface="Arial" panose="020B0604020202020204" pitchFamily="34" charset="0"/>
              <a:buChar char="•"/>
            </a:pPr>
            <a:r>
              <a:rPr lang="en-US" sz="1500" kern="1200" dirty="0">
                <a:solidFill>
                  <a:schemeClr val="tx1"/>
                </a:solidFill>
                <a:latin typeface="+mn-lt"/>
                <a:ea typeface="+mn-lt"/>
                <a:cs typeface="+mn-lt"/>
              </a:rPr>
              <a:t>CONTACTFIRSTNAME : Contact person customer</a:t>
            </a:r>
          </a:p>
          <a:p>
            <a:pPr marL="342900" indent="-342900">
              <a:lnSpc>
                <a:spcPct val="150000"/>
              </a:lnSpc>
              <a:buFont typeface="Arial" panose="020B0604020202020204" pitchFamily="34" charset="0"/>
              <a:buChar char="•"/>
            </a:pPr>
            <a:r>
              <a:rPr lang="en-US" sz="1500" kern="1200" dirty="0">
                <a:solidFill>
                  <a:schemeClr val="tx1"/>
                </a:solidFill>
                <a:latin typeface="+mn-lt"/>
                <a:ea typeface="+mn-lt"/>
                <a:cs typeface="+mn-lt"/>
              </a:rPr>
              <a:t>PRODUCTLINE : Product line – CATEGORY</a:t>
            </a:r>
          </a:p>
          <a:p>
            <a:pPr marL="342900" indent="-342900">
              <a:lnSpc>
                <a:spcPct val="150000"/>
              </a:lnSpc>
              <a:buFont typeface="Arial" panose="020B0604020202020204" pitchFamily="34" charset="0"/>
              <a:buChar char="•"/>
            </a:pPr>
            <a:r>
              <a:rPr lang="en-US" sz="1500" kern="1200" dirty="0">
                <a:solidFill>
                  <a:schemeClr val="tx1"/>
                </a:solidFill>
                <a:latin typeface="+mn-lt"/>
                <a:ea typeface="+mn-lt"/>
                <a:cs typeface="+mn-lt"/>
              </a:rPr>
              <a:t>DEALSIZE : </a:t>
            </a:r>
            <a:r>
              <a:rPr lang="en-US" sz="1500" dirty="0">
                <a:ea typeface="+mn-lt"/>
                <a:cs typeface="+mn-lt"/>
              </a:rPr>
              <a:t>Size</a:t>
            </a:r>
            <a:r>
              <a:rPr lang="en-US" sz="1500" kern="1200" dirty="0">
                <a:solidFill>
                  <a:schemeClr val="tx1"/>
                </a:solidFill>
                <a:latin typeface="+mn-lt"/>
                <a:ea typeface="+mn-lt"/>
                <a:cs typeface="+mn-lt"/>
              </a:rPr>
              <a:t> of the deal based on Quantity and Item Price</a:t>
            </a:r>
          </a:p>
          <a:p>
            <a:pPr marL="342900" indent="-342900">
              <a:lnSpc>
                <a:spcPct val="150000"/>
              </a:lnSpc>
              <a:buFont typeface="Arial" panose="020B0604020202020204" pitchFamily="34" charset="0"/>
              <a:buChar char="•"/>
            </a:pPr>
            <a:r>
              <a:rPr lang="en-US" sz="1500" kern="1200" dirty="0">
                <a:solidFill>
                  <a:schemeClr val="tx1"/>
                </a:solidFill>
                <a:latin typeface="+mn-lt"/>
                <a:ea typeface="+mn-lt"/>
                <a:cs typeface="+mn-lt"/>
              </a:rPr>
              <a:t>MSRP : Manufacturer's Suggested Retail Price</a:t>
            </a:r>
          </a:p>
          <a:p>
            <a:pPr marL="342900" indent="-342900">
              <a:lnSpc>
                <a:spcPct val="150000"/>
              </a:lnSpc>
              <a:buFont typeface="Arial" panose="020B0604020202020204" pitchFamily="34" charset="0"/>
              <a:buChar char="•"/>
            </a:pPr>
            <a:r>
              <a:rPr lang="en-US" sz="1500" kern="1200" dirty="0">
                <a:solidFill>
                  <a:schemeClr val="tx1"/>
                </a:solidFill>
                <a:latin typeface="+mn-lt"/>
                <a:ea typeface="+mn-lt"/>
                <a:cs typeface="+mn-lt"/>
              </a:rPr>
              <a:t>PRODUCTCODE : Code of Product</a:t>
            </a:r>
          </a:p>
          <a:p>
            <a:pPr>
              <a:lnSpc>
                <a:spcPct val="100000"/>
              </a:lnSpc>
            </a:pPr>
            <a:endParaRPr lang="en-US" sz="1500" kern="1200" dirty="0">
              <a:solidFill>
                <a:schemeClr val="tx1"/>
              </a:solidFill>
              <a:latin typeface="+mn-lt"/>
              <a:ea typeface="+mn-lt"/>
              <a:cs typeface="+mn-lt"/>
            </a:endParaRPr>
          </a:p>
          <a:p>
            <a:pPr>
              <a:lnSpc>
                <a:spcPct val="100000"/>
              </a:lnSpc>
            </a:pPr>
            <a:endParaRPr lang="en-US" sz="1500" dirty="0"/>
          </a:p>
        </p:txBody>
      </p:sp>
      <p:sp>
        <p:nvSpPr>
          <p:cNvPr id="8" name="TextBox 7">
            <a:extLst>
              <a:ext uri="{FF2B5EF4-FFF2-40B4-BE49-F238E27FC236}">
                <a16:creationId xmlns:a16="http://schemas.microsoft.com/office/drawing/2014/main" id="{5AE76867-A820-E208-8FF8-8C73D81CDA1A}"/>
              </a:ext>
            </a:extLst>
          </p:cNvPr>
          <p:cNvSpPr txBox="1"/>
          <p:nvPr/>
        </p:nvSpPr>
        <p:spPr>
          <a:xfrm>
            <a:off x="827315" y="6030191"/>
            <a:ext cx="9840686" cy="646331"/>
          </a:xfrm>
          <a:prstGeom prst="rect">
            <a:avLst/>
          </a:prstGeom>
          <a:noFill/>
        </p:spPr>
        <p:txBody>
          <a:bodyPr wrap="square">
            <a:spAutoFit/>
          </a:bodyPr>
          <a:lstStyle/>
          <a:p>
            <a:r>
              <a:rPr lang="en-US" sz="1800" dirty="0"/>
              <a:t>Numeric columns: ORDERNUMBER, QUANTITYORDERED, PRICEEACH, ORDERLINENUMBER SALES, DAYS_SINCE_LASTORDER, MSRP.</a:t>
            </a:r>
          </a:p>
        </p:txBody>
      </p:sp>
    </p:spTree>
    <p:extLst>
      <p:ext uri="{BB962C8B-B14F-4D97-AF65-F5344CB8AC3E}">
        <p14:creationId xmlns:p14="http://schemas.microsoft.com/office/powerpoint/2010/main" val="128139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6BFE5-0B13-6F58-78D4-CC85864849DC}"/>
              </a:ext>
            </a:extLst>
          </p:cNvPr>
          <p:cNvSpPr>
            <a:spLocks noGrp="1"/>
          </p:cNvSpPr>
          <p:nvPr>
            <p:ph type="title"/>
          </p:nvPr>
        </p:nvSpPr>
        <p:spPr/>
        <p:txBody>
          <a:bodyPr/>
          <a:lstStyle/>
          <a:p>
            <a:r>
              <a:rPr lang="en-IN" dirty="0"/>
              <a:t>ASSUMPTIONS</a:t>
            </a:r>
          </a:p>
        </p:txBody>
      </p:sp>
      <p:sp>
        <p:nvSpPr>
          <p:cNvPr id="5" name="Rectangle: Rounded Corners 4">
            <a:extLst>
              <a:ext uri="{FF2B5EF4-FFF2-40B4-BE49-F238E27FC236}">
                <a16:creationId xmlns:a16="http://schemas.microsoft.com/office/drawing/2014/main" id="{49206B8C-39B3-CD9F-DA71-026A0C2A9C82}"/>
              </a:ext>
            </a:extLst>
          </p:cNvPr>
          <p:cNvSpPr/>
          <p:nvPr/>
        </p:nvSpPr>
        <p:spPr>
          <a:xfrm>
            <a:off x="264961" y="2656139"/>
            <a:ext cx="2589302" cy="17807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row in the data represents a unique transaction made by a customer.</a:t>
            </a:r>
          </a:p>
          <a:p>
            <a:pPr algn="ctr"/>
            <a:endParaRPr lang="en-IN" sz="1600" dirty="0"/>
          </a:p>
        </p:txBody>
      </p:sp>
      <p:sp>
        <p:nvSpPr>
          <p:cNvPr id="6" name="Rectangle: Rounded Corners 5">
            <a:extLst>
              <a:ext uri="{FF2B5EF4-FFF2-40B4-BE49-F238E27FC236}">
                <a16:creationId xmlns:a16="http://schemas.microsoft.com/office/drawing/2014/main" id="{D8390184-0DEB-265A-6CC1-8C3A0317EEC2}"/>
              </a:ext>
            </a:extLst>
          </p:cNvPr>
          <p:cNvSpPr/>
          <p:nvPr/>
        </p:nvSpPr>
        <p:spPr>
          <a:xfrm>
            <a:off x="2969767" y="2656139"/>
            <a:ext cx="2988851" cy="18160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The customer segments may be defined based on the purchasing frequency, amount spent, and recency of purchases (RFM Analysis).</a:t>
            </a:r>
          </a:p>
        </p:txBody>
      </p:sp>
      <p:sp>
        <p:nvSpPr>
          <p:cNvPr id="7" name="Rectangle: Rounded Corners 6">
            <a:extLst>
              <a:ext uri="{FF2B5EF4-FFF2-40B4-BE49-F238E27FC236}">
                <a16:creationId xmlns:a16="http://schemas.microsoft.com/office/drawing/2014/main" id="{C1F2AE6A-0022-23F6-35D2-0637140D88D8}"/>
              </a:ext>
            </a:extLst>
          </p:cNvPr>
          <p:cNvSpPr/>
          <p:nvPr/>
        </p:nvSpPr>
        <p:spPr>
          <a:xfrm>
            <a:off x="6074122" y="2620056"/>
            <a:ext cx="2939356" cy="18168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The marketing strategies may vary for each customer segment, and the company may need to personalize their marketing efforts accordingly.</a:t>
            </a:r>
          </a:p>
        </p:txBody>
      </p:sp>
      <p:sp>
        <p:nvSpPr>
          <p:cNvPr id="8" name="Rectangle: Rounded Corners 7">
            <a:extLst>
              <a:ext uri="{FF2B5EF4-FFF2-40B4-BE49-F238E27FC236}">
                <a16:creationId xmlns:a16="http://schemas.microsoft.com/office/drawing/2014/main" id="{6CB0E212-CBE7-AE1C-AE70-0AA992C8A0CA}"/>
              </a:ext>
            </a:extLst>
          </p:cNvPr>
          <p:cNvSpPr/>
          <p:nvPr/>
        </p:nvSpPr>
        <p:spPr>
          <a:xfrm>
            <a:off x="9128982" y="2631342"/>
            <a:ext cx="2798057" cy="18168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The order date and days since last order columns are accurately calculated.</a:t>
            </a:r>
          </a:p>
        </p:txBody>
      </p:sp>
      <p:sp>
        <p:nvSpPr>
          <p:cNvPr id="9" name="Rectangle: Rounded Corners 8">
            <a:extLst>
              <a:ext uri="{FF2B5EF4-FFF2-40B4-BE49-F238E27FC236}">
                <a16:creationId xmlns:a16="http://schemas.microsoft.com/office/drawing/2014/main" id="{CC20BCE1-83D3-729A-2CC9-39C7B9EF185F}"/>
              </a:ext>
            </a:extLst>
          </p:cNvPr>
          <p:cNvSpPr/>
          <p:nvPr/>
        </p:nvSpPr>
        <p:spPr>
          <a:xfrm>
            <a:off x="1653704" y="4777017"/>
            <a:ext cx="3147359" cy="17079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The sales column is calculated as the product of quantity ordered and price each.</a:t>
            </a:r>
          </a:p>
        </p:txBody>
      </p:sp>
      <p:sp>
        <p:nvSpPr>
          <p:cNvPr id="10" name="Rectangle: Rounded Corners 9">
            <a:extLst>
              <a:ext uri="{FF2B5EF4-FFF2-40B4-BE49-F238E27FC236}">
                <a16:creationId xmlns:a16="http://schemas.microsoft.com/office/drawing/2014/main" id="{7A9A6733-3EA4-1496-329F-1CE645C59FC5}"/>
              </a:ext>
            </a:extLst>
          </p:cNvPr>
          <p:cNvSpPr/>
          <p:nvPr/>
        </p:nvSpPr>
        <p:spPr>
          <a:xfrm>
            <a:off x="4879113" y="4772480"/>
            <a:ext cx="2939356" cy="17079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The status column indicates the current status of the order accurately.</a:t>
            </a:r>
          </a:p>
        </p:txBody>
      </p:sp>
      <p:sp>
        <p:nvSpPr>
          <p:cNvPr id="11" name="Rectangle: Rounded Corners 10">
            <a:extLst>
              <a:ext uri="{FF2B5EF4-FFF2-40B4-BE49-F238E27FC236}">
                <a16:creationId xmlns:a16="http://schemas.microsoft.com/office/drawing/2014/main" id="{A31B8DFB-64AF-DA42-DB29-8CA4606AE3A4}"/>
              </a:ext>
            </a:extLst>
          </p:cNvPr>
          <p:cNvSpPr/>
          <p:nvPr/>
        </p:nvSpPr>
        <p:spPr>
          <a:xfrm>
            <a:off x="7896520" y="4772480"/>
            <a:ext cx="2939356" cy="17079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The recommendations provided in the presentation are based on the insights gained from the analysis of the transaction data</a:t>
            </a:r>
          </a:p>
        </p:txBody>
      </p:sp>
    </p:spTree>
    <p:extLst>
      <p:ext uri="{BB962C8B-B14F-4D97-AF65-F5344CB8AC3E}">
        <p14:creationId xmlns:p14="http://schemas.microsoft.com/office/powerpoint/2010/main" val="598595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4AA4-4252-5CF2-9DDB-0F85B49FC593}"/>
              </a:ext>
            </a:extLst>
          </p:cNvPr>
          <p:cNvSpPr>
            <a:spLocks noGrp="1"/>
          </p:cNvSpPr>
          <p:nvPr>
            <p:ph type="title"/>
          </p:nvPr>
        </p:nvSpPr>
        <p:spPr/>
        <p:txBody>
          <a:bodyPr/>
          <a:lstStyle/>
          <a:p>
            <a:r>
              <a:rPr lang="en-US"/>
              <a:t>Statistical Summary</a:t>
            </a:r>
            <a:endParaRPr lang="en-IN" dirty="0"/>
          </a:p>
        </p:txBody>
      </p:sp>
      <p:pic>
        <p:nvPicPr>
          <p:cNvPr id="5" name="Picture 4">
            <a:extLst>
              <a:ext uri="{FF2B5EF4-FFF2-40B4-BE49-F238E27FC236}">
                <a16:creationId xmlns:a16="http://schemas.microsoft.com/office/drawing/2014/main" id="{007248EA-CBF5-60BA-5924-A87A4368598A}"/>
              </a:ext>
            </a:extLst>
          </p:cNvPr>
          <p:cNvPicPr>
            <a:picLocks noChangeAspect="1"/>
          </p:cNvPicPr>
          <p:nvPr/>
        </p:nvPicPr>
        <p:blipFill>
          <a:blip r:embed="rId2"/>
          <a:stretch>
            <a:fillRect/>
          </a:stretch>
        </p:blipFill>
        <p:spPr>
          <a:xfrm>
            <a:off x="1" y="2025194"/>
            <a:ext cx="12061370" cy="2786292"/>
          </a:xfrm>
          <a:prstGeom prst="rect">
            <a:avLst/>
          </a:prstGeom>
        </p:spPr>
      </p:pic>
      <p:sp>
        <p:nvSpPr>
          <p:cNvPr id="7" name="TextBox 6">
            <a:extLst>
              <a:ext uri="{FF2B5EF4-FFF2-40B4-BE49-F238E27FC236}">
                <a16:creationId xmlns:a16="http://schemas.microsoft.com/office/drawing/2014/main" id="{F662EA87-A886-1715-3D31-B4E25DF805C3}"/>
              </a:ext>
            </a:extLst>
          </p:cNvPr>
          <p:cNvSpPr txBox="1"/>
          <p:nvPr/>
        </p:nvSpPr>
        <p:spPr>
          <a:xfrm>
            <a:off x="65314" y="5002514"/>
            <a:ext cx="12061371" cy="1569660"/>
          </a:xfrm>
          <a:prstGeom prst="rect">
            <a:avLst/>
          </a:prstGeom>
          <a:noFill/>
        </p:spPr>
        <p:txBody>
          <a:bodyPr wrap="square">
            <a:spAutoFit/>
          </a:bodyPr>
          <a:lstStyle/>
          <a:p>
            <a:r>
              <a:rPr lang="en-US" sz="1600" dirty="0"/>
              <a:t>Inference : </a:t>
            </a:r>
          </a:p>
          <a:p>
            <a:pPr marL="285750" indent="-285750">
              <a:buFont typeface="Arial"/>
              <a:buChar char="•"/>
            </a:pPr>
            <a:r>
              <a:rPr lang="en-US" sz="1600" dirty="0">
                <a:ea typeface="+mn-lt"/>
                <a:cs typeface="+mn-lt"/>
              </a:rPr>
              <a:t>The average number of items ordered per sales order is 35, with a standard deviation of 9.76.</a:t>
            </a:r>
            <a:endParaRPr lang="en-US" sz="1600" dirty="0"/>
          </a:p>
          <a:p>
            <a:pPr marL="285750" indent="-285750">
              <a:buFont typeface="Arial"/>
              <a:buChar char="•"/>
            </a:pPr>
            <a:r>
              <a:rPr lang="en-US" sz="1600" dirty="0">
                <a:ea typeface="+mn-lt"/>
                <a:cs typeface="+mn-lt"/>
              </a:rPr>
              <a:t>The average price of each item is 101.09, with a standard deviation of 42.04.</a:t>
            </a:r>
            <a:endParaRPr lang="en-US" sz="1600" dirty="0"/>
          </a:p>
          <a:p>
            <a:pPr marL="285750" indent="-285750">
              <a:buFont typeface="Arial"/>
              <a:buChar char="•"/>
            </a:pPr>
            <a:r>
              <a:rPr lang="en-US" sz="1600" dirty="0">
                <a:ea typeface="+mn-lt"/>
                <a:cs typeface="+mn-lt"/>
              </a:rPr>
              <a:t>The average sales amount per order is 3553.05, with a standard deviation of 1838.95.</a:t>
            </a:r>
            <a:endParaRPr lang="en-US" sz="1600" dirty="0"/>
          </a:p>
          <a:p>
            <a:pPr marL="285750" indent="-285750">
              <a:buFont typeface="Arial"/>
              <a:buChar char="•"/>
            </a:pPr>
            <a:r>
              <a:rPr lang="en-US" sz="1600" dirty="0">
                <a:ea typeface="+mn-lt"/>
                <a:cs typeface="+mn-lt"/>
              </a:rPr>
              <a:t>The average time since the last order is 1757.09 days, with a standard deviation of 819.28.</a:t>
            </a:r>
          </a:p>
          <a:p>
            <a:pPr marL="285750" indent="-285750">
              <a:buFont typeface="Arial"/>
              <a:buChar char="•"/>
            </a:pPr>
            <a:r>
              <a:rPr lang="en-US" sz="1600" dirty="0">
                <a:ea typeface="+mn-lt"/>
                <a:cs typeface="+mn-lt"/>
              </a:rPr>
              <a:t>The summary statistics do not indicate any red flags or abnormalities that could potentially indicate issues with the data. </a:t>
            </a:r>
            <a:endParaRPr lang="en-US" sz="1600" dirty="0"/>
          </a:p>
        </p:txBody>
      </p:sp>
    </p:spTree>
    <p:extLst>
      <p:ext uri="{BB962C8B-B14F-4D97-AF65-F5344CB8AC3E}">
        <p14:creationId xmlns:p14="http://schemas.microsoft.com/office/powerpoint/2010/main" val="420326891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TM04033917[[fn=Berlin]]</Template>
  <TotalTime>1014</TotalTime>
  <Words>2117</Words>
  <Application>Microsoft Office PowerPoint</Application>
  <PresentationFormat>Widescreen</PresentationFormat>
  <Paragraphs>239</Paragraphs>
  <Slides>49</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Aptos</vt:lpstr>
      <vt:lpstr>Arial</vt:lpstr>
      <vt:lpstr>Calibri</vt:lpstr>
      <vt:lpstr>Inter</vt:lpstr>
      <vt:lpstr>Times New Roman</vt:lpstr>
      <vt:lpstr>Trebuchet MS</vt:lpstr>
      <vt:lpstr>Berlin</vt:lpstr>
      <vt:lpstr>AUTOMOBILE PART MANUFACTURE COMPANY’S DATA MRA PROJECT – MILESTONE 1</vt:lpstr>
      <vt:lpstr>CONTENTS</vt:lpstr>
      <vt:lpstr>AGENDA:-</vt:lpstr>
      <vt:lpstr>Agenda &amp; Executive Summary of the data</vt:lpstr>
      <vt:lpstr>Problem statement </vt:lpstr>
      <vt:lpstr>Executive Summary:</vt:lpstr>
      <vt:lpstr>Data Dictionary</vt:lpstr>
      <vt:lpstr>ASSUMPTIONS</vt:lpstr>
      <vt:lpstr>Statistical Summary</vt:lpstr>
      <vt:lpstr>Exploratory Analysis &amp; Insights</vt:lpstr>
      <vt:lpstr>UNIVARIATE ANALYSIS</vt:lpstr>
      <vt:lpstr>SALES</vt:lpstr>
      <vt:lpstr>MRSP</vt:lpstr>
      <vt:lpstr>Quantity Ordered</vt:lpstr>
      <vt:lpstr>Slightly right skewed but with many outliers</vt:lpstr>
      <vt:lpstr>Slightly right skewed but with many outliers</vt:lpstr>
      <vt:lpstr>BIVARIATE ANALYSIS</vt:lpstr>
      <vt:lpstr>PowerPoint Presentation</vt:lpstr>
      <vt:lpstr>PowerPoint Presentation</vt:lpstr>
      <vt:lpstr>PowerPoint Presentation</vt:lpstr>
      <vt:lpstr>PowerPoint Presentation</vt:lpstr>
      <vt:lpstr>PowerPoint Presentation</vt:lpstr>
      <vt:lpstr>MULTIVARIATE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LINE AND SALES</vt:lpstr>
      <vt:lpstr>SALES-DASHBOARD</vt:lpstr>
      <vt:lpstr>PowerPoint Presentation</vt:lpstr>
      <vt:lpstr>INFERENCES</vt:lpstr>
      <vt:lpstr>RECOMMENDATIONS</vt:lpstr>
      <vt:lpstr>Customer Segmentation using RFM analysis </vt:lpstr>
      <vt:lpstr>What is RFM ?</vt:lpstr>
      <vt:lpstr>Tool used : KNIME</vt:lpstr>
      <vt:lpstr>WORKFLOWS</vt:lpstr>
      <vt:lpstr>Few rows of output </vt:lpstr>
      <vt:lpstr>Inferences from RFM Analysis and identified segments </vt:lpstr>
      <vt:lpstr>Top 5 best customers</vt:lpstr>
      <vt:lpstr>Top loyal customers</vt:lpstr>
      <vt:lpstr>Verge on churning Customers</vt:lpstr>
      <vt:lpstr>Top Lost Customers</vt:lpstr>
      <vt:lpstr>RECOMMENDATIONS</vt:lpstr>
      <vt:lpstr>Recommendations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Durgesh Bhargava</dc:creator>
  <cp:lastModifiedBy>Durgesh Bhargava</cp:lastModifiedBy>
  <cp:revision>8</cp:revision>
  <dcterms:created xsi:type="dcterms:W3CDTF">2025-04-19T18:31:56Z</dcterms:created>
  <dcterms:modified xsi:type="dcterms:W3CDTF">2025-04-20T11:26:14Z</dcterms:modified>
</cp:coreProperties>
</file>